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Lst>
  <p:sldSz cy="6858000" cx="9144000"/>
  <p:notesSz cx="6858000" cy="9144000"/>
  <p:embeddedFontLst>
    <p:embeddedFont>
      <p:font typeface="Helvetica Neue"/>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0" Type="http://schemas.openxmlformats.org/officeDocument/2006/relationships/font" Target="fonts/HelveticaNeue-bol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HelveticaNeue-bold.fntdata"/><Relationship Id="rId23" Type="http://schemas.openxmlformats.org/officeDocument/2006/relationships/slide" Target="slides/slide19.xml"/><Relationship Id="rId67" Type="http://schemas.openxmlformats.org/officeDocument/2006/relationships/font" Target="fonts/HelveticaNeue-regular.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HelveticaNeue-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2" name="Shape 8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48" name="Shape 14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55" name="Shape 15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63" name="Shape 16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71" name="Shape 17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79" name="Shape 17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86" name="Shape 18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93" name="Shape 19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00" name="Shape 20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07" name="Shape 20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14" name="Shape 21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8" name="Shape 8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21" name="Shape 22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31" name="Shape 23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6" name="Shape 236"/>
        <p:cNvGrpSpPr/>
        <p:nvPr/>
      </p:nvGrpSpPr>
      <p:grpSpPr>
        <a:xfrm>
          <a:off x="0" y="0"/>
          <a:ext cx="0" cy="0"/>
          <a:chOff x="0" y="0"/>
          <a:chExt cx="0" cy="0"/>
        </a:xfrm>
      </p:grpSpPr>
      <p:sp>
        <p:nvSpPr>
          <p:cNvPr id="237" name="Shape 23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38" name="Shape 23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44" name="Shape 24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 name="Shape 248"/>
        <p:cNvGrpSpPr/>
        <p:nvPr/>
      </p:nvGrpSpPr>
      <p:grpSpPr>
        <a:xfrm>
          <a:off x="0" y="0"/>
          <a:ext cx="0" cy="0"/>
          <a:chOff x="0" y="0"/>
          <a:chExt cx="0" cy="0"/>
        </a:xfrm>
      </p:grpSpPr>
      <p:sp>
        <p:nvSpPr>
          <p:cNvPr id="249" name="Shape 24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50" name="Shape 25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56" name="Shape 25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62" name="Shape 26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69" name="Shape 26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75" name="Shape 27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 name="Shape 280"/>
        <p:cNvGrpSpPr/>
        <p:nvPr/>
      </p:nvGrpSpPr>
      <p:grpSpPr>
        <a:xfrm>
          <a:off x="0" y="0"/>
          <a:ext cx="0" cy="0"/>
          <a:chOff x="0" y="0"/>
          <a:chExt cx="0" cy="0"/>
        </a:xfrm>
      </p:grpSpPr>
      <p:sp>
        <p:nvSpPr>
          <p:cNvPr id="281" name="Shape 28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82" name="Shape 28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94" name="Shape 9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89" name="Shape 28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 name="Shape 295"/>
        <p:cNvGrpSpPr/>
        <p:nvPr/>
      </p:nvGrpSpPr>
      <p:grpSpPr>
        <a:xfrm>
          <a:off x="0" y="0"/>
          <a:ext cx="0" cy="0"/>
          <a:chOff x="0" y="0"/>
          <a:chExt cx="0" cy="0"/>
        </a:xfrm>
      </p:grpSpPr>
      <p:sp>
        <p:nvSpPr>
          <p:cNvPr id="296" name="Shape 29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97" name="Shape 29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03" name="Shape 30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09" name="Shape 30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15" name="Shape 31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22" name="Shape 32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31" name="Shape 33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37" name="Shape 33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43" name="Shape 34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49" name="Shape 34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5" name="Shape 10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58" name="Shape 35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2" name="Shape 362"/>
        <p:cNvGrpSpPr/>
        <p:nvPr/>
      </p:nvGrpSpPr>
      <p:grpSpPr>
        <a:xfrm>
          <a:off x="0" y="0"/>
          <a:ext cx="0" cy="0"/>
          <a:chOff x="0" y="0"/>
          <a:chExt cx="0" cy="0"/>
        </a:xfrm>
      </p:grpSpPr>
      <p:sp>
        <p:nvSpPr>
          <p:cNvPr id="363" name="Shape 36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64" name="Shape 36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8" name="Shape 368"/>
        <p:cNvGrpSpPr/>
        <p:nvPr/>
      </p:nvGrpSpPr>
      <p:grpSpPr>
        <a:xfrm>
          <a:off x="0" y="0"/>
          <a:ext cx="0" cy="0"/>
          <a:chOff x="0" y="0"/>
          <a:chExt cx="0" cy="0"/>
        </a:xfrm>
      </p:grpSpPr>
      <p:sp>
        <p:nvSpPr>
          <p:cNvPr id="369" name="Shape 36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70" name="Shape 37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77" name="Shape 37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2" name="Shape 382"/>
        <p:cNvGrpSpPr/>
        <p:nvPr/>
      </p:nvGrpSpPr>
      <p:grpSpPr>
        <a:xfrm>
          <a:off x="0" y="0"/>
          <a:ext cx="0" cy="0"/>
          <a:chOff x="0" y="0"/>
          <a:chExt cx="0" cy="0"/>
        </a:xfrm>
      </p:grpSpPr>
      <p:sp>
        <p:nvSpPr>
          <p:cNvPr id="383" name="Shape 38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84" name="Shape 38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8" name="Shape 388"/>
        <p:cNvGrpSpPr/>
        <p:nvPr/>
      </p:nvGrpSpPr>
      <p:grpSpPr>
        <a:xfrm>
          <a:off x="0" y="0"/>
          <a:ext cx="0" cy="0"/>
          <a:chOff x="0" y="0"/>
          <a:chExt cx="0" cy="0"/>
        </a:xfrm>
      </p:grpSpPr>
      <p:sp>
        <p:nvSpPr>
          <p:cNvPr id="389" name="Shape 38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90" name="Shape 39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6" name="Shape 396"/>
        <p:cNvGrpSpPr/>
        <p:nvPr/>
      </p:nvGrpSpPr>
      <p:grpSpPr>
        <a:xfrm>
          <a:off x="0" y="0"/>
          <a:ext cx="0" cy="0"/>
          <a:chOff x="0" y="0"/>
          <a:chExt cx="0" cy="0"/>
        </a:xfrm>
      </p:grpSpPr>
      <p:sp>
        <p:nvSpPr>
          <p:cNvPr id="397" name="Shape 39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98" name="Shape 39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3" name="Shape 403"/>
        <p:cNvGrpSpPr/>
        <p:nvPr/>
      </p:nvGrpSpPr>
      <p:grpSpPr>
        <a:xfrm>
          <a:off x="0" y="0"/>
          <a:ext cx="0" cy="0"/>
          <a:chOff x="0" y="0"/>
          <a:chExt cx="0" cy="0"/>
        </a:xfrm>
      </p:grpSpPr>
      <p:sp>
        <p:nvSpPr>
          <p:cNvPr id="404" name="Shape 40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05" name="Shape 40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2" name="Shape 412"/>
        <p:cNvGrpSpPr/>
        <p:nvPr/>
      </p:nvGrpSpPr>
      <p:grpSpPr>
        <a:xfrm>
          <a:off x="0" y="0"/>
          <a:ext cx="0" cy="0"/>
          <a:chOff x="0" y="0"/>
          <a:chExt cx="0" cy="0"/>
        </a:xfrm>
      </p:grpSpPr>
      <p:sp>
        <p:nvSpPr>
          <p:cNvPr id="413" name="Shape 41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14" name="Shape 41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1" name="Shape 421"/>
        <p:cNvGrpSpPr/>
        <p:nvPr/>
      </p:nvGrpSpPr>
      <p:grpSpPr>
        <a:xfrm>
          <a:off x="0" y="0"/>
          <a:ext cx="0" cy="0"/>
          <a:chOff x="0" y="0"/>
          <a:chExt cx="0" cy="0"/>
        </a:xfrm>
      </p:grpSpPr>
      <p:sp>
        <p:nvSpPr>
          <p:cNvPr id="422" name="Shape 42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23" name="Shape 42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12" name="Shape 11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9" name="Shape 429"/>
        <p:cNvGrpSpPr/>
        <p:nvPr/>
      </p:nvGrpSpPr>
      <p:grpSpPr>
        <a:xfrm>
          <a:off x="0" y="0"/>
          <a:ext cx="0" cy="0"/>
          <a:chOff x="0" y="0"/>
          <a:chExt cx="0" cy="0"/>
        </a:xfrm>
      </p:grpSpPr>
      <p:sp>
        <p:nvSpPr>
          <p:cNvPr id="430" name="Shape 43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31" name="Shape 43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7" name="Shape 437"/>
        <p:cNvGrpSpPr/>
        <p:nvPr/>
      </p:nvGrpSpPr>
      <p:grpSpPr>
        <a:xfrm>
          <a:off x="0" y="0"/>
          <a:ext cx="0" cy="0"/>
          <a:chOff x="0" y="0"/>
          <a:chExt cx="0" cy="0"/>
        </a:xfrm>
      </p:grpSpPr>
      <p:sp>
        <p:nvSpPr>
          <p:cNvPr id="438" name="Shape 43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39" name="Shape 43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6" name="Shape 446"/>
        <p:cNvGrpSpPr/>
        <p:nvPr/>
      </p:nvGrpSpPr>
      <p:grpSpPr>
        <a:xfrm>
          <a:off x="0" y="0"/>
          <a:ext cx="0" cy="0"/>
          <a:chOff x="0" y="0"/>
          <a:chExt cx="0" cy="0"/>
        </a:xfrm>
      </p:grpSpPr>
      <p:sp>
        <p:nvSpPr>
          <p:cNvPr id="447" name="Shape 44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48" name="Shape 44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4" name="Shape 454"/>
        <p:cNvGrpSpPr/>
        <p:nvPr/>
      </p:nvGrpSpPr>
      <p:grpSpPr>
        <a:xfrm>
          <a:off x="0" y="0"/>
          <a:ext cx="0" cy="0"/>
          <a:chOff x="0" y="0"/>
          <a:chExt cx="0" cy="0"/>
        </a:xfrm>
      </p:grpSpPr>
      <p:sp>
        <p:nvSpPr>
          <p:cNvPr id="455" name="Shape 45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56" name="Shape 45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2" name="Shape 462"/>
        <p:cNvGrpSpPr/>
        <p:nvPr/>
      </p:nvGrpSpPr>
      <p:grpSpPr>
        <a:xfrm>
          <a:off x="0" y="0"/>
          <a:ext cx="0" cy="0"/>
          <a:chOff x="0" y="0"/>
          <a:chExt cx="0" cy="0"/>
        </a:xfrm>
      </p:grpSpPr>
      <p:sp>
        <p:nvSpPr>
          <p:cNvPr id="463" name="Shape 46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64" name="Shape 46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8" name="Shape 468"/>
        <p:cNvGrpSpPr/>
        <p:nvPr/>
      </p:nvGrpSpPr>
      <p:grpSpPr>
        <a:xfrm>
          <a:off x="0" y="0"/>
          <a:ext cx="0" cy="0"/>
          <a:chOff x="0" y="0"/>
          <a:chExt cx="0" cy="0"/>
        </a:xfrm>
      </p:grpSpPr>
      <p:sp>
        <p:nvSpPr>
          <p:cNvPr id="469" name="Shape 46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70" name="Shape 47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6" name="Shape 476"/>
        <p:cNvGrpSpPr/>
        <p:nvPr/>
      </p:nvGrpSpPr>
      <p:grpSpPr>
        <a:xfrm>
          <a:off x="0" y="0"/>
          <a:ext cx="0" cy="0"/>
          <a:chOff x="0" y="0"/>
          <a:chExt cx="0" cy="0"/>
        </a:xfrm>
      </p:grpSpPr>
      <p:sp>
        <p:nvSpPr>
          <p:cNvPr id="477" name="Shape 47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78" name="Shape 47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4" name="Shape 484"/>
        <p:cNvGrpSpPr/>
        <p:nvPr/>
      </p:nvGrpSpPr>
      <p:grpSpPr>
        <a:xfrm>
          <a:off x="0" y="0"/>
          <a:ext cx="0" cy="0"/>
          <a:chOff x="0" y="0"/>
          <a:chExt cx="0" cy="0"/>
        </a:xfrm>
      </p:grpSpPr>
      <p:sp>
        <p:nvSpPr>
          <p:cNvPr id="485" name="Shape 48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86" name="Shape 48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2" name="Shape 492"/>
        <p:cNvGrpSpPr/>
        <p:nvPr/>
      </p:nvGrpSpPr>
      <p:grpSpPr>
        <a:xfrm>
          <a:off x="0" y="0"/>
          <a:ext cx="0" cy="0"/>
          <a:chOff x="0" y="0"/>
          <a:chExt cx="0" cy="0"/>
        </a:xfrm>
      </p:grpSpPr>
      <p:sp>
        <p:nvSpPr>
          <p:cNvPr id="493" name="Shape 49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94" name="Shape 494"/>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9" name="Shape 499"/>
        <p:cNvGrpSpPr/>
        <p:nvPr/>
      </p:nvGrpSpPr>
      <p:grpSpPr>
        <a:xfrm>
          <a:off x="0" y="0"/>
          <a:ext cx="0" cy="0"/>
          <a:chOff x="0" y="0"/>
          <a:chExt cx="0" cy="0"/>
        </a:xfrm>
      </p:grpSpPr>
      <p:sp>
        <p:nvSpPr>
          <p:cNvPr id="500" name="Shape 50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01" name="Shape 50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20" name="Shape 12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9" name="Shape 509"/>
        <p:cNvGrpSpPr/>
        <p:nvPr/>
      </p:nvGrpSpPr>
      <p:grpSpPr>
        <a:xfrm>
          <a:off x="0" y="0"/>
          <a:ext cx="0" cy="0"/>
          <a:chOff x="0" y="0"/>
          <a:chExt cx="0" cy="0"/>
        </a:xfrm>
      </p:grpSpPr>
      <p:sp>
        <p:nvSpPr>
          <p:cNvPr id="510" name="Shape 51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11" name="Shape 51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5" name="Shape 515"/>
        <p:cNvGrpSpPr/>
        <p:nvPr/>
      </p:nvGrpSpPr>
      <p:grpSpPr>
        <a:xfrm>
          <a:off x="0" y="0"/>
          <a:ext cx="0" cy="0"/>
          <a:chOff x="0" y="0"/>
          <a:chExt cx="0" cy="0"/>
        </a:xfrm>
      </p:grpSpPr>
      <p:sp>
        <p:nvSpPr>
          <p:cNvPr id="516" name="Shape 51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17" name="Shape 51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0" name="Shape 520"/>
        <p:cNvGrpSpPr/>
        <p:nvPr/>
      </p:nvGrpSpPr>
      <p:grpSpPr>
        <a:xfrm>
          <a:off x="0" y="0"/>
          <a:ext cx="0" cy="0"/>
          <a:chOff x="0" y="0"/>
          <a:chExt cx="0" cy="0"/>
        </a:xfrm>
      </p:grpSpPr>
      <p:sp>
        <p:nvSpPr>
          <p:cNvPr id="521" name="Shape 52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22" name="Shape 52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27" name="Shape 12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33" name="Shape 13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42" name="Shape 14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1" name="Shape 11"/>
        <p:cNvGrpSpPr/>
        <p:nvPr/>
      </p:nvGrpSpPr>
      <p:grpSpPr>
        <a:xfrm>
          <a:off x="0" y="0"/>
          <a:ext cx="0" cy="0"/>
          <a:chOff x="0" y="0"/>
          <a:chExt cx="0" cy="0"/>
        </a:xfrm>
      </p:grpSpPr>
      <p:sp>
        <p:nvSpPr>
          <p:cNvPr id="12" name="Shape 12"/>
          <p:cNvSpPr txBox="1"/>
          <p:nvPr>
            <p:ph type="ctrTitle"/>
          </p:nvPr>
        </p:nvSpPr>
        <p:spPr>
          <a:xfrm>
            <a:off x="685800" y="2130425"/>
            <a:ext cx="7772400" cy="1470024"/>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13" name="Shape 13"/>
          <p:cNvSpPr txBox="1"/>
          <p:nvPr>
            <p:ph idx="1" type="subTitle"/>
          </p:nvPr>
        </p:nvSpPr>
        <p:spPr>
          <a:xfrm>
            <a:off x="1371600" y="3886200"/>
            <a:ext cx="6400799" cy="1752600"/>
          </a:xfrm>
          <a:prstGeom prst="rect">
            <a:avLst/>
          </a:prstGeom>
          <a:noFill/>
          <a:ln>
            <a:noFill/>
          </a:ln>
        </p:spPr>
        <p:txBody>
          <a:bodyPr anchorCtr="0" anchor="t" bIns="91425" lIns="91425" rIns="91425" tIns="91425"/>
          <a:lstStyle>
            <a:lvl1pPr indent="0" lvl="0" marL="0" marR="0" rtl="0" algn="ctr">
              <a:spcBef>
                <a:spcPts val="560"/>
              </a:spcBef>
              <a:spcAft>
                <a:spcPts val="0"/>
              </a:spcAft>
              <a:buClr>
                <a:srgbClr val="888888"/>
              </a:buClr>
              <a:buFont typeface="Arial"/>
              <a:buNone/>
              <a:defRPr b="0" i="0" sz="2800" u="none" cap="none" strike="noStrike">
                <a:solidFill>
                  <a:srgbClr val="888888"/>
                </a:solidFill>
                <a:latin typeface="Calibri"/>
                <a:ea typeface="Calibri"/>
                <a:cs typeface="Calibri"/>
                <a:sym typeface="Calibri"/>
              </a:defRPr>
            </a:lvl1pPr>
            <a:lvl2pPr indent="0" lvl="1" marL="457200" marR="0" rtl="0" algn="ctr">
              <a:spcBef>
                <a:spcPts val="480"/>
              </a:spcBef>
              <a:spcAft>
                <a:spcPts val="0"/>
              </a:spcAft>
              <a:buClr>
                <a:srgbClr val="888888"/>
              </a:buClr>
              <a:buFont typeface="Arial"/>
              <a:buNone/>
              <a:defRPr b="0" i="0" sz="2400" u="none" cap="none" strike="noStrike">
                <a:solidFill>
                  <a:srgbClr val="888888"/>
                </a:solidFill>
                <a:latin typeface="Calibri"/>
                <a:ea typeface="Calibri"/>
                <a:cs typeface="Calibri"/>
                <a:sym typeface="Calibri"/>
              </a:defRPr>
            </a:lvl2pPr>
            <a:lvl3pPr indent="0" lvl="2" marL="914400" marR="0" rtl="0" algn="ctr">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3pPr>
            <a:lvl4pPr indent="0" lvl="3" marL="1371600" marR="0" rtl="0" algn="ctr">
              <a:spcBef>
                <a:spcPts val="360"/>
              </a:spcBef>
              <a:spcAft>
                <a:spcPts val="0"/>
              </a:spcAft>
              <a:buClr>
                <a:srgbClr val="888888"/>
              </a:buClr>
              <a:buFont typeface="Arial"/>
              <a:buNone/>
              <a:defRPr b="0" i="0" sz="1800" u="none" cap="none" strike="noStrike">
                <a:solidFill>
                  <a:srgbClr val="888888"/>
                </a:solidFill>
                <a:latin typeface="Calibri"/>
                <a:ea typeface="Calibri"/>
                <a:cs typeface="Calibri"/>
                <a:sym typeface="Calibri"/>
              </a:defRPr>
            </a:lvl4pPr>
            <a:lvl5pPr indent="0" lvl="4" marL="1828800" marR="0" rtl="0" algn="ctr">
              <a:spcBef>
                <a:spcPts val="360"/>
              </a:spcBef>
              <a:spcAft>
                <a:spcPts val="0"/>
              </a:spcAft>
              <a:buClr>
                <a:srgbClr val="888888"/>
              </a:buClr>
              <a:buFont typeface="Arial"/>
              <a:buNone/>
              <a:defRPr b="0" i="0" sz="1800" u="none" cap="none" strike="noStrike">
                <a:solidFill>
                  <a:srgbClr val="888888"/>
                </a:solidFill>
                <a:latin typeface="Calibri"/>
                <a:ea typeface="Calibri"/>
                <a:cs typeface="Calibri"/>
                <a:sym typeface="Calibri"/>
              </a:defRPr>
            </a:lvl5pPr>
            <a:lvl6pPr indent="0" lvl="5" marL="22860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sp>
        <p:nvSpPr>
          <p:cNvPr id="14" name="Shape 14"/>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15" name="Shape 15"/>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16" name="Shape 16"/>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98989"/>
              </a:buClr>
              <a:buSzPct val="25000"/>
              <a:buFont typeface="Calibri"/>
              <a:buNone/>
            </a:pPr>
            <a:fld id="{00000000-1234-1234-1234-123412341234}" type="slidenum">
              <a:rPr b="0" i="0" lang="en-US" sz="1200" u="none" cap="none" strike="noStrike">
                <a:solidFill>
                  <a:srgbClr val="898989"/>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67" name="Shape 67"/>
        <p:cNvGrpSpPr/>
        <p:nvPr/>
      </p:nvGrpSpPr>
      <p:grpSpPr>
        <a:xfrm>
          <a:off x="0" y="0"/>
          <a:ext cx="0" cy="0"/>
          <a:chOff x="0" y="0"/>
          <a:chExt cx="0" cy="0"/>
        </a:xfrm>
      </p:grpSpPr>
      <p:sp>
        <p:nvSpPr>
          <p:cNvPr id="68" name="Shape 68"/>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69" name="Shape 69"/>
          <p:cNvSpPr txBox="1"/>
          <p:nvPr>
            <p:ph idx="1" type="body"/>
          </p:nvPr>
        </p:nvSpPr>
        <p:spPr>
          <a:xfrm>
            <a:off x="457200" y="1600200"/>
            <a:ext cx="4038599" cy="4525963"/>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dk1"/>
              </a:buClr>
              <a:buSzPct val="100000"/>
              <a:buFont typeface="Arial"/>
              <a:buChar char="•"/>
              <a:defRPr sz="2800">
                <a:solidFill>
                  <a:schemeClr val="dk1"/>
                </a:solidFill>
                <a:latin typeface="Calibri"/>
                <a:ea typeface="Calibri"/>
                <a:cs typeface="Calibri"/>
                <a:sym typeface="Calibri"/>
              </a:defRPr>
            </a:lvl1pPr>
            <a:lvl2pPr indent="-133350" lvl="1" marL="742950" marR="0" rtl="0" algn="l">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Shape 70"/>
          <p:cNvSpPr txBox="1"/>
          <p:nvPr>
            <p:ph idx="2" type="body"/>
          </p:nvPr>
        </p:nvSpPr>
        <p:spPr>
          <a:xfrm>
            <a:off x="4648200" y="1600200"/>
            <a:ext cx="4038599" cy="4525963"/>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dk1"/>
              </a:buClr>
              <a:buSzPct val="100000"/>
              <a:buFont typeface="Arial"/>
              <a:buChar char="•"/>
              <a:defRPr sz="2800">
                <a:solidFill>
                  <a:schemeClr val="dk1"/>
                </a:solidFill>
                <a:latin typeface="Calibri"/>
                <a:ea typeface="Calibri"/>
                <a:cs typeface="Calibri"/>
                <a:sym typeface="Calibri"/>
              </a:defRPr>
            </a:lvl1pPr>
            <a:lvl2pPr indent="-133350" lvl="1" marL="742950" marR="0" rtl="0" algn="l">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Shape 71"/>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72" name="Shape 72"/>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2400" u="non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73" name="Shape 73"/>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98989"/>
              </a:buClr>
              <a:buSzPct val="25000"/>
              <a:buFont typeface="Calibri"/>
              <a:buNone/>
            </a:pPr>
            <a:fld id="{00000000-1234-1234-1234-123412341234}" type="slidenum">
              <a:rPr b="0" i="0" lang="en-US" sz="1200" u="none">
                <a:solidFill>
                  <a:srgbClr val="898989"/>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74" name="Shape 74"/>
        <p:cNvGrpSpPr/>
        <p:nvPr/>
      </p:nvGrpSpPr>
      <p:grpSpPr>
        <a:xfrm>
          <a:off x="0" y="0"/>
          <a:ext cx="0" cy="0"/>
          <a:chOff x="0" y="0"/>
          <a:chExt cx="0" cy="0"/>
        </a:xfrm>
      </p:grpSpPr>
      <p:sp>
        <p:nvSpPr>
          <p:cNvPr id="75" name="Shape 75"/>
          <p:cNvSpPr txBox="1"/>
          <p:nvPr>
            <p:ph type="title"/>
          </p:nvPr>
        </p:nvSpPr>
        <p:spPr>
          <a:xfrm>
            <a:off x="722312" y="4406900"/>
            <a:ext cx="7772400" cy="1362075"/>
          </a:xfrm>
          <a:prstGeom prst="rect">
            <a:avLst/>
          </a:prstGeom>
          <a:noFill/>
          <a:ln>
            <a:noFill/>
          </a:ln>
        </p:spPr>
        <p:txBody>
          <a:bodyPr anchorCtr="0" anchor="t" bIns="91425" lIns="91425" rIns="91425" tIns="91425"/>
          <a:lstStyle>
            <a:lvl1pPr indent="0" lvl="0" marL="0" marR="0" rtl="0" algn="l">
              <a:spcBef>
                <a:spcPts val="0"/>
              </a:spcBef>
              <a:spcAft>
                <a:spcPts val="0"/>
              </a:spcAft>
              <a:buNone/>
              <a:defRPr b="1" i="0" sz="40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76" name="Shape 76"/>
          <p:cNvSpPr txBox="1"/>
          <p:nvPr>
            <p:ph idx="1" type="body"/>
          </p:nvPr>
        </p:nvSpPr>
        <p:spPr>
          <a:xfrm>
            <a:off x="722312" y="2906713"/>
            <a:ext cx="7772400" cy="1500187"/>
          </a:xfrm>
          <a:prstGeom prst="rect">
            <a:avLst/>
          </a:prstGeom>
          <a:noFill/>
          <a:ln>
            <a:noFill/>
          </a:ln>
        </p:spPr>
        <p:txBody>
          <a:bodyPr anchorCtr="0" anchor="b" bIns="91425" lIns="91425" rIns="91425" tIns="91425"/>
          <a:lstStyle>
            <a:lvl1pPr indent="0" lvl="0" marL="0" marR="0" rtl="0" algn="l">
              <a:spcBef>
                <a:spcPts val="400"/>
              </a:spcBef>
              <a:spcAft>
                <a:spcPts val="0"/>
              </a:spcAft>
              <a:buClr>
                <a:srgbClr val="888888"/>
              </a:buClr>
              <a:buFont typeface="Arial"/>
              <a:buNone/>
              <a:defRPr sz="2000">
                <a:solidFill>
                  <a:srgbClr val="888888"/>
                </a:solidFill>
                <a:latin typeface="Calibri"/>
                <a:ea typeface="Calibri"/>
                <a:cs typeface="Calibri"/>
                <a:sym typeface="Calibri"/>
              </a:defRPr>
            </a:lvl1pPr>
            <a:lvl2pPr indent="0" lvl="1" marL="457200" marR="0" rtl="0" algn="l">
              <a:spcBef>
                <a:spcPts val="360"/>
              </a:spcBef>
              <a:spcAft>
                <a:spcPts val="0"/>
              </a:spcAft>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spcAft>
                <a:spcPts val="0"/>
              </a:spcAft>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
        <p:nvSpPr>
          <p:cNvPr id="77" name="Shape 77"/>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78" name="Shape 78"/>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2400" u="non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79" name="Shape 79"/>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98989"/>
              </a:buClr>
              <a:buSzPct val="25000"/>
              <a:buFont typeface="Calibri"/>
              <a:buNone/>
            </a:pPr>
            <a:fld id="{00000000-1234-1234-1234-123412341234}" type="slidenum">
              <a:rPr b="0" i="0" lang="en-US" sz="1200" u="none">
                <a:solidFill>
                  <a:srgbClr val="898989"/>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7" name="Shape 17"/>
        <p:cNvGrpSpPr/>
        <p:nvPr/>
      </p:nvGrpSpPr>
      <p:grpSpPr>
        <a:xfrm>
          <a:off x="0" y="0"/>
          <a:ext cx="0" cy="0"/>
          <a:chOff x="0" y="0"/>
          <a:chExt cx="0" cy="0"/>
        </a:xfrm>
      </p:grpSpPr>
      <p:sp>
        <p:nvSpPr>
          <p:cNvPr id="18" name="Shape 18"/>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19" name="Shape 19"/>
          <p:cNvSpPr txBox="1"/>
          <p:nvPr>
            <p:ph idx="1" type="body"/>
          </p:nvPr>
        </p:nvSpPr>
        <p:spPr>
          <a:xfrm>
            <a:off x="457200" y="1478090"/>
            <a:ext cx="8229600" cy="4525963"/>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0" name="Shape 20"/>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21" name="Shape 21"/>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22" name="Shape 22"/>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98989"/>
              </a:buClr>
              <a:buSzPct val="25000"/>
              <a:buFont typeface="Calibri"/>
              <a:buNone/>
            </a:pPr>
            <a:fld id="{00000000-1234-1234-1234-123412341234}" type="slidenum">
              <a:rPr b="0" i="0" lang="en-US" sz="1200" u="none" cap="none" strike="noStrike">
                <a:solidFill>
                  <a:srgbClr val="898989"/>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3" name="Shape 23"/>
        <p:cNvGrpSpPr/>
        <p:nvPr/>
      </p:nvGrpSpPr>
      <p:grpSpPr>
        <a:xfrm>
          <a:off x="0" y="0"/>
          <a:ext cx="0" cy="0"/>
          <a:chOff x="0" y="0"/>
          <a:chExt cx="0" cy="0"/>
        </a:xfrm>
      </p:grpSpPr>
      <p:sp>
        <p:nvSpPr>
          <p:cNvPr id="24" name="Shape 24"/>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25" name="Shape 25"/>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2400" u="non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26" name="Shape 26"/>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98989"/>
              </a:buClr>
              <a:buSzPct val="25000"/>
              <a:buFont typeface="Calibri"/>
              <a:buNone/>
            </a:pPr>
            <a:fld id="{00000000-1234-1234-1234-123412341234}" type="slidenum">
              <a:rPr b="0" i="0" lang="en-US" sz="1200" u="none">
                <a:solidFill>
                  <a:srgbClr val="898989"/>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27" name="Shape 27"/>
        <p:cNvGrpSpPr/>
        <p:nvPr/>
      </p:nvGrpSpPr>
      <p:grpSpPr>
        <a:xfrm>
          <a:off x="0" y="0"/>
          <a:ext cx="0" cy="0"/>
          <a:chOff x="0" y="0"/>
          <a:chExt cx="0" cy="0"/>
        </a:xfrm>
      </p:grpSpPr>
      <p:sp>
        <p:nvSpPr>
          <p:cNvPr id="28" name="Shape 28"/>
          <p:cNvSpPr txBox="1"/>
          <p:nvPr>
            <p:ph type="title"/>
          </p:nvPr>
        </p:nvSpPr>
        <p:spPr>
          <a:xfrm rot="5400000">
            <a:off x="4732337" y="2171700"/>
            <a:ext cx="5851525" cy="20574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29" name="Shape 29"/>
          <p:cNvSpPr txBox="1"/>
          <p:nvPr>
            <p:ph idx="1" type="body"/>
          </p:nvPr>
        </p:nvSpPr>
        <p:spPr>
          <a:xfrm rot="5400000">
            <a:off x="541337" y="190500"/>
            <a:ext cx="5851525" cy="6019799"/>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dk1"/>
              </a:buClr>
              <a:buSzPct val="100000"/>
              <a:buFont typeface="Arial"/>
              <a:buChar char="•"/>
              <a:defRPr sz="2800">
                <a:solidFill>
                  <a:schemeClr val="dk1"/>
                </a:solidFill>
                <a:latin typeface="Calibri"/>
                <a:ea typeface="Calibri"/>
                <a:cs typeface="Calibri"/>
                <a:sym typeface="Calibri"/>
              </a:defRPr>
            </a:lvl1pPr>
            <a:lvl2pPr indent="-133350" lvl="1" marL="742950" marR="0" rtl="0" algn="l">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30" name="Shape 30"/>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31" name="Shape 31"/>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2400" u="non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32" name="Shape 32"/>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98989"/>
              </a:buClr>
              <a:buSzPct val="25000"/>
              <a:buFont typeface="Calibri"/>
              <a:buNone/>
            </a:pPr>
            <a:fld id="{00000000-1234-1234-1234-123412341234}" type="slidenum">
              <a:rPr b="0" i="0" lang="en-US" sz="1200" u="none">
                <a:solidFill>
                  <a:srgbClr val="898989"/>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33" name="Shape 33"/>
        <p:cNvGrpSpPr/>
        <p:nvPr/>
      </p:nvGrpSpPr>
      <p:grpSpPr>
        <a:xfrm>
          <a:off x="0" y="0"/>
          <a:ext cx="0" cy="0"/>
          <a:chOff x="0" y="0"/>
          <a:chExt cx="0" cy="0"/>
        </a:xfrm>
      </p:grpSpPr>
      <p:sp>
        <p:nvSpPr>
          <p:cNvPr id="34" name="Shape 34"/>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35" name="Shape 35"/>
          <p:cNvSpPr txBox="1"/>
          <p:nvPr>
            <p:ph idx="1" type="body"/>
          </p:nvPr>
        </p:nvSpPr>
        <p:spPr>
          <a:xfrm rot="5400000">
            <a:off x="2309018" y="-251619"/>
            <a:ext cx="4525961" cy="8229600"/>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dk1"/>
              </a:buClr>
              <a:buSzPct val="100000"/>
              <a:buFont typeface="Arial"/>
              <a:buChar char="•"/>
              <a:defRPr sz="2800">
                <a:solidFill>
                  <a:schemeClr val="dk1"/>
                </a:solidFill>
                <a:latin typeface="Calibri"/>
                <a:ea typeface="Calibri"/>
                <a:cs typeface="Calibri"/>
                <a:sym typeface="Calibri"/>
              </a:defRPr>
            </a:lvl1pPr>
            <a:lvl2pPr indent="-133350" lvl="1" marL="742950" marR="0" rtl="0" algn="l">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Shape 36"/>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37" name="Shape 37"/>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2400" u="non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38" name="Shape 38"/>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98989"/>
              </a:buClr>
              <a:buSzPct val="25000"/>
              <a:buFont typeface="Calibri"/>
              <a:buNone/>
            </a:pPr>
            <a:fld id="{00000000-1234-1234-1234-123412341234}" type="slidenum">
              <a:rPr b="0" i="0" lang="en-US" sz="1200" u="none">
                <a:solidFill>
                  <a:srgbClr val="898989"/>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39" name="Shape 39"/>
        <p:cNvGrpSpPr/>
        <p:nvPr/>
      </p:nvGrpSpPr>
      <p:grpSpPr>
        <a:xfrm>
          <a:off x="0" y="0"/>
          <a:ext cx="0" cy="0"/>
          <a:chOff x="0" y="0"/>
          <a:chExt cx="0" cy="0"/>
        </a:xfrm>
      </p:grpSpPr>
      <p:sp>
        <p:nvSpPr>
          <p:cNvPr id="40" name="Shape 40"/>
          <p:cNvSpPr txBox="1"/>
          <p:nvPr>
            <p:ph type="title"/>
          </p:nvPr>
        </p:nvSpPr>
        <p:spPr>
          <a:xfrm>
            <a:off x="1792288" y="4800600"/>
            <a:ext cx="5486399" cy="5667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41" name="Shape 41"/>
          <p:cNvSpPr/>
          <p:nvPr>
            <p:ph idx="2" type="pic"/>
          </p:nvPr>
        </p:nvSpPr>
        <p:spPr>
          <a:xfrm>
            <a:off x="1792288" y="612775"/>
            <a:ext cx="5486399" cy="4114800"/>
          </a:xfrm>
          <a:prstGeom prst="rect">
            <a:avLst/>
          </a:prstGeom>
          <a:noFill/>
          <a:ln>
            <a:noFill/>
          </a:ln>
        </p:spPr>
        <p:txBody>
          <a:bodyPr anchorCtr="0" anchor="t" bIns="91425" lIns="91425" rIns="91425" tIns="91425"/>
          <a:lstStyle>
            <a:lvl1pPr indent="0" lvl="0" marL="0" marR="0" rtl="0" algn="l">
              <a:spcBef>
                <a:spcPts val="640"/>
              </a:spcBef>
              <a:spcAft>
                <a:spcPts val="0"/>
              </a:spcAft>
              <a:buClr>
                <a:schemeClr val="dk1"/>
              </a:buClr>
              <a:buFont typeface="Arial"/>
              <a:buNone/>
              <a:defRPr sz="3200">
                <a:solidFill>
                  <a:schemeClr val="dk1"/>
                </a:solidFill>
                <a:latin typeface="Calibri"/>
                <a:ea typeface="Calibri"/>
                <a:cs typeface="Calibri"/>
                <a:sym typeface="Calibri"/>
              </a:defRPr>
            </a:lvl1pPr>
            <a:lvl2pPr indent="0" lvl="1" marL="457200" marR="0" rtl="0" algn="l">
              <a:spcBef>
                <a:spcPts val="560"/>
              </a:spcBef>
              <a:spcAft>
                <a:spcPts val="0"/>
              </a:spcAft>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42" name="Shape 42"/>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lvl="0" marL="0" marR="0" rtl="0" algn="l">
              <a:spcBef>
                <a:spcPts val="280"/>
              </a:spcBef>
              <a:spcAft>
                <a:spcPts val="0"/>
              </a:spcAft>
              <a:buClr>
                <a:schemeClr val="dk1"/>
              </a:buClr>
              <a:buFont typeface="Arial"/>
              <a:buNone/>
              <a:defRPr sz="1400">
                <a:solidFill>
                  <a:schemeClr val="dk1"/>
                </a:solidFill>
                <a:latin typeface="Calibri"/>
                <a:ea typeface="Calibri"/>
                <a:cs typeface="Calibri"/>
                <a:sym typeface="Calibri"/>
              </a:defRPr>
            </a:lvl1pPr>
            <a:lvl2pPr indent="0" lvl="1" marL="457200" marR="0" rtl="0" algn="l">
              <a:spcBef>
                <a:spcPts val="240"/>
              </a:spcBef>
              <a:spcAft>
                <a:spcPts val="0"/>
              </a:spcAft>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43" name="Shape 43"/>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44" name="Shape 44"/>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2400" u="non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45" name="Shape 45"/>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98989"/>
              </a:buClr>
              <a:buSzPct val="25000"/>
              <a:buFont typeface="Calibri"/>
              <a:buNone/>
            </a:pPr>
            <a:fld id="{00000000-1234-1234-1234-123412341234}" type="slidenum">
              <a:rPr b="0" i="0" lang="en-US" sz="1200" u="none">
                <a:solidFill>
                  <a:srgbClr val="898989"/>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46" name="Shape 46"/>
        <p:cNvGrpSpPr/>
        <p:nvPr/>
      </p:nvGrpSpPr>
      <p:grpSpPr>
        <a:xfrm>
          <a:off x="0" y="0"/>
          <a:ext cx="0" cy="0"/>
          <a:chOff x="0" y="0"/>
          <a:chExt cx="0" cy="0"/>
        </a:xfrm>
      </p:grpSpPr>
      <p:sp>
        <p:nvSpPr>
          <p:cNvPr id="47" name="Shape 47"/>
          <p:cNvSpPr txBox="1"/>
          <p:nvPr>
            <p:ph type="title"/>
          </p:nvPr>
        </p:nvSpPr>
        <p:spPr>
          <a:xfrm>
            <a:off x="457200" y="273050"/>
            <a:ext cx="3008313" cy="1162049"/>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48" name="Shape 48"/>
          <p:cNvSpPr txBox="1"/>
          <p:nvPr>
            <p:ph idx="1" type="body"/>
          </p:nvPr>
        </p:nvSpPr>
        <p:spPr>
          <a:xfrm>
            <a:off x="3575050" y="273050"/>
            <a:ext cx="5111750" cy="5853112"/>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Arial"/>
              <a:buChar char="•"/>
              <a:defRPr sz="3200">
                <a:solidFill>
                  <a:schemeClr val="dk1"/>
                </a:solidFill>
                <a:latin typeface="Calibri"/>
                <a:ea typeface="Calibri"/>
                <a:cs typeface="Calibri"/>
                <a:sym typeface="Calibri"/>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49" name="Shape 49"/>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lvl="0" marL="0" marR="0" rtl="0" algn="l">
              <a:spcBef>
                <a:spcPts val="280"/>
              </a:spcBef>
              <a:spcAft>
                <a:spcPts val="0"/>
              </a:spcAft>
              <a:buClr>
                <a:schemeClr val="dk1"/>
              </a:buClr>
              <a:buFont typeface="Arial"/>
              <a:buNone/>
              <a:defRPr sz="1400">
                <a:solidFill>
                  <a:schemeClr val="dk1"/>
                </a:solidFill>
                <a:latin typeface="Calibri"/>
                <a:ea typeface="Calibri"/>
                <a:cs typeface="Calibri"/>
                <a:sym typeface="Calibri"/>
              </a:defRPr>
            </a:lvl1pPr>
            <a:lvl2pPr indent="0" lvl="1" marL="457200" marR="0" rtl="0" algn="l">
              <a:spcBef>
                <a:spcPts val="240"/>
              </a:spcBef>
              <a:spcAft>
                <a:spcPts val="0"/>
              </a:spcAft>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50" name="Shape 50"/>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51" name="Shape 51"/>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2400" u="non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52" name="Shape 52"/>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98989"/>
              </a:buClr>
              <a:buSzPct val="25000"/>
              <a:buFont typeface="Calibri"/>
              <a:buNone/>
            </a:pPr>
            <a:fld id="{00000000-1234-1234-1234-123412341234}" type="slidenum">
              <a:rPr b="0" i="0" lang="en-US" sz="1200" u="none">
                <a:solidFill>
                  <a:srgbClr val="898989"/>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3" name="Shape 53"/>
        <p:cNvGrpSpPr/>
        <p:nvPr/>
      </p:nvGrpSpPr>
      <p:grpSpPr>
        <a:xfrm>
          <a:off x="0" y="0"/>
          <a:ext cx="0" cy="0"/>
          <a:chOff x="0" y="0"/>
          <a:chExt cx="0" cy="0"/>
        </a:xfrm>
      </p:grpSpPr>
      <p:sp>
        <p:nvSpPr>
          <p:cNvPr id="54" name="Shape 54"/>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55" name="Shape 55"/>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56" name="Shape 56"/>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2400" u="non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57" name="Shape 57"/>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98989"/>
              </a:buClr>
              <a:buSzPct val="25000"/>
              <a:buFont typeface="Calibri"/>
              <a:buNone/>
            </a:pPr>
            <a:fld id="{00000000-1234-1234-1234-123412341234}" type="slidenum">
              <a:rPr b="0" i="0" lang="en-US" sz="1200" u="none">
                <a:solidFill>
                  <a:srgbClr val="898989"/>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58" name="Shape 58"/>
        <p:cNvGrpSpPr/>
        <p:nvPr/>
      </p:nvGrpSpPr>
      <p:grpSpPr>
        <a:xfrm>
          <a:off x="0" y="0"/>
          <a:ext cx="0" cy="0"/>
          <a:chOff x="0" y="0"/>
          <a:chExt cx="0" cy="0"/>
        </a:xfrm>
      </p:grpSpPr>
      <p:sp>
        <p:nvSpPr>
          <p:cNvPr id="59" name="Shape 59"/>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60" name="Shape 60"/>
          <p:cNvSpPr txBox="1"/>
          <p:nvPr>
            <p:ph idx="1" type="body"/>
          </p:nvPr>
        </p:nvSpPr>
        <p:spPr>
          <a:xfrm>
            <a:off x="457200" y="1535112"/>
            <a:ext cx="4040187" cy="639762"/>
          </a:xfrm>
          <a:prstGeom prst="rect">
            <a:avLst/>
          </a:prstGeom>
          <a:noFill/>
          <a:ln>
            <a:noFill/>
          </a:ln>
        </p:spPr>
        <p:txBody>
          <a:bodyPr anchorCtr="0" anchor="b" bIns="91425" lIns="91425" rIns="91425" tIns="91425"/>
          <a:lstStyle>
            <a:lvl1pPr indent="0" lvl="0" marL="0" marR="0" rtl="0" algn="l">
              <a:spcBef>
                <a:spcPts val="480"/>
              </a:spcBef>
              <a:spcAft>
                <a:spcPts val="0"/>
              </a:spcAft>
              <a:buClr>
                <a:schemeClr val="dk1"/>
              </a:buClr>
              <a:buFont typeface="Arial"/>
              <a:buNone/>
              <a:defRPr b="1" sz="2400">
                <a:solidFill>
                  <a:schemeClr val="dk1"/>
                </a:solidFill>
                <a:latin typeface="Calibri"/>
                <a:ea typeface="Calibri"/>
                <a:cs typeface="Calibri"/>
                <a:sym typeface="Calibri"/>
              </a:defRPr>
            </a:lvl1pPr>
            <a:lvl2pPr indent="0" lvl="1" marL="457200" marR="0" rtl="0" algn="l">
              <a:spcBef>
                <a:spcPts val="400"/>
              </a:spcBef>
              <a:spcAft>
                <a:spcPts val="0"/>
              </a:spcAft>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61" name="Shape 61"/>
          <p:cNvSpPr txBox="1"/>
          <p:nvPr>
            <p:ph idx="2" type="body"/>
          </p:nvPr>
        </p:nvSpPr>
        <p:spPr>
          <a:xfrm>
            <a:off x="457200" y="2174875"/>
            <a:ext cx="4040187" cy="3951287"/>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chemeClr val="dk1"/>
              </a:buClr>
              <a:buSzPct val="100000"/>
              <a:buFont typeface="Arial"/>
              <a:buChar char="•"/>
              <a:defRPr sz="2400">
                <a:solidFill>
                  <a:schemeClr val="dk1"/>
                </a:solidFill>
                <a:latin typeface="Calibri"/>
                <a:ea typeface="Calibri"/>
                <a:cs typeface="Calibri"/>
                <a:sym typeface="Calibri"/>
              </a:defRPr>
            </a:lvl1pPr>
            <a:lvl2pPr indent="-158750" lvl="1" marL="74295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62" name="Shape 62"/>
          <p:cNvSpPr txBox="1"/>
          <p:nvPr>
            <p:ph idx="3" type="body"/>
          </p:nvPr>
        </p:nvSpPr>
        <p:spPr>
          <a:xfrm>
            <a:off x="4645025" y="1535112"/>
            <a:ext cx="4041774" cy="639762"/>
          </a:xfrm>
          <a:prstGeom prst="rect">
            <a:avLst/>
          </a:prstGeom>
          <a:noFill/>
          <a:ln>
            <a:noFill/>
          </a:ln>
        </p:spPr>
        <p:txBody>
          <a:bodyPr anchorCtr="0" anchor="b" bIns="91425" lIns="91425" rIns="91425" tIns="91425"/>
          <a:lstStyle>
            <a:lvl1pPr indent="0" lvl="0" marL="0" marR="0" rtl="0" algn="l">
              <a:spcBef>
                <a:spcPts val="480"/>
              </a:spcBef>
              <a:spcAft>
                <a:spcPts val="0"/>
              </a:spcAft>
              <a:buClr>
                <a:schemeClr val="dk1"/>
              </a:buClr>
              <a:buFont typeface="Arial"/>
              <a:buNone/>
              <a:defRPr b="1" sz="2400">
                <a:solidFill>
                  <a:schemeClr val="dk1"/>
                </a:solidFill>
                <a:latin typeface="Calibri"/>
                <a:ea typeface="Calibri"/>
                <a:cs typeface="Calibri"/>
                <a:sym typeface="Calibri"/>
              </a:defRPr>
            </a:lvl1pPr>
            <a:lvl2pPr indent="0" lvl="1" marL="457200" marR="0" rtl="0" algn="l">
              <a:spcBef>
                <a:spcPts val="400"/>
              </a:spcBef>
              <a:spcAft>
                <a:spcPts val="0"/>
              </a:spcAft>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63" name="Shape 63"/>
          <p:cNvSpPr txBox="1"/>
          <p:nvPr>
            <p:ph idx="4" type="body"/>
          </p:nvPr>
        </p:nvSpPr>
        <p:spPr>
          <a:xfrm>
            <a:off x="4645025" y="2174875"/>
            <a:ext cx="4041774" cy="3951287"/>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chemeClr val="dk1"/>
              </a:buClr>
              <a:buSzPct val="100000"/>
              <a:buFont typeface="Arial"/>
              <a:buChar char="•"/>
              <a:defRPr sz="2400">
                <a:solidFill>
                  <a:schemeClr val="dk1"/>
                </a:solidFill>
                <a:latin typeface="Calibri"/>
                <a:ea typeface="Calibri"/>
                <a:cs typeface="Calibri"/>
                <a:sym typeface="Calibri"/>
              </a:defRPr>
            </a:lvl1pPr>
            <a:lvl2pPr indent="-158750" lvl="1" marL="74295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64" name="Shape 64"/>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1200" u="non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65" name="Shape 65"/>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2400" u="non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66" name="Shape 66"/>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98989"/>
              </a:buClr>
              <a:buSzPct val="25000"/>
              <a:buFont typeface="Calibri"/>
              <a:buNone/>
            </a:pPr>
            <a:fld id="{00000000-1234-1234-1234-123412341234}" type="slidenum">
              <a:rPr b="0" i="0" lang="en-US" sz="1200" u="none">
                <a:solidFill>
                  <a:srgbClr val="898989"/>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7" name="Shape 7"/>
          <p:cNvSpPr txBox="1"/>
          <p:nvPr>
            <p:ph idx="1" type="body"/>
          </p:nvPr>
        </p:nvSpPr>
        <p:spPr>
          <a:xfrm>
            <a:off x="457200" y="1600200"/>
            <a:ext cx="8229600" cy="4525961"/>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Shape 8"/>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9" name="Shape 9"/>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1pPr>
            <a:lvl2pPr indent="0" lvl="1" marL="4572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6pPr>
            <a:lvl7pPr indent="0" lvl="6" marL="32004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7pPr>
            <a:lvl8pPr indent="0" lvl="7" marL="45720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8pPr>
            <a:lvl9pPr indent="0" lvl="8" marL="6400800" marR="0" rtl="0" algn="l">
              <a:lnSpc>
                <a:spcPct val="100000"/>
              </a:lnSpc>
              <a:spcBef>
                <a:spcPts val="0"/>
              </a:spcBef>
              <a:spcAft>
                <a:spcPts val="0"/>
              </a:spcAft>
              <a:buNone/>
              <a:defRPr b="0" i="0" sz="2400" u="none" cap="none" strike="noStrike">
                <a:solidFill>
                  <a:schemeClr val="dk1"/>
                </a:solidFill>
                <a:latin typeface="Calibri"/>
                <a:ea typeface="Calibri"/>
                <a:cs typeface="Calibri"/>
                <a:sym typeface="Calibri"/>
              </a:defRPr>
            </a:lvl9pPr>
          </a:lstStyle>
          <a:p/>
        </p:txBody>
      </p:sp>
      <p:sp>
        <p:nvSpPr>
          <p:cNvPr id="10" name="Shape 10"/>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98989"/>
              </a:buClr>
              <a:buSzPct val="25000"/>
              <a:buFont typeface="Calibri"/>
              <a:buNone/>
            </a:pPr>
            <a:fld id="{00000000-1234-1234-1234-123412341234}" type="slidenum">
              <a:rPr b="0" i="0" lang="en-US" sz="1200" u="none" cap="none" strike="noStrike">
                <a:solidFill>
                  <a:srgbClr val="898989"/>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3.png"/><Relationship Id="rId4" Type="http://schemas.openxmlformats.org/officeDocument/2006/relationships/image" Target="../media/image0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03.png"/><Relationship Id="rId4" Type="http://schemas.openxmlformats.org/officeDocument/2006/relationships/image" Target="../media/image12.png"/><Relationship Id="rId5" Type="http://schemas.openxmlformats.org/officeDocument/2006/relationships/image" Target="../media/image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03.png"/><Relationship Id="rId4" Type="http://schemas.openxmlformats.org/officeDocument/2006/relationships/image" Target="../media/image0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03.png"/><Relationship Id="rId4" Type="http://schemas.openxmlformats.org/officeDocument/2006/relationships/image" Target="../media/image08.png"/><Relationship Id="rId5" Type="http://schemas.openxmlformats.org/officeDocument/2006/relationships/hyperlink" Target="http://paulonjava.blogspot.ie/2014/04/ten-reasons-to-use-osgi.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03.png"/><Relationship Id="rId4" Type="http://schemas.openxmlformats.org/officeDocument/2006/relationships/image" Target="../media/image0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03.png"/><Relationship Id="rId4" Type="http://schemas.openxmlformats.org/officeDocument/2006/relationships/image" Target="../media/image0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03.png"/><Relationship Id="rId4" Type="http://schemas.openxmlformats.org/officeDocument/2006/relationships/image" Target="../media/image08.png"/><Relationship Id="rId5" Type="http://schemas.openxmlformats.org/officeDocument/2006/relationships/hyperlink" Target="http://paulonjava.blogspot.nl/2014/01/why-osgi-service-dynamics-are-useful.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03.png"/><Relationship Id="rId4" Type="http://schemas.openxmlformats.org/officeDocument/2006/relationships/image" Target="../media/image0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03.png"/><Relationship Id="rId4" Type="http://schemas.openxmlformats.org/officeDocument/2006/relationships/image" Target="../media/image08.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03.png"/><Relationship Id="rId4" Type="http://schemas.openxmlformats.org/officeDocument/2006/relationships/image" Target="../media/image08.pn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03.png"/><Relationship Id="rId4" Type="http://schemas.openxmlformats.org/officeDocument/2006/relationships/image" Target="../media/image14.png"/><Relationship Id="rId5" Type="http://schemas.openxmlformats.org/officeDocument/2006/relationships/image" Target="../media/image25.png"/><Relationship Id="rId6" Type="http://schemas.openxmlformats.org/officeDocument/2006/relationships/image" Target="../media/image17.png"/><Relationship Id="rId7"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03.png"/><Relationship Id="rId4" Type="http://schemas.openxmlformats.org/officeDocument/2006/relationships/image" Target="../media/image18.png"/><Relationship Id="rId5"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03.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03.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03.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0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0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03.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03.png"/><Relationship Id="rId4" Type="http://schemas.openxmlformats.org/officeDocument/2006/relationships/image" Target="../media/image22.png"/><Relationship Id="rId5"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03.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3.png"/><Relationship Id="rId4" Type="http://schemas.openxmlformats.org/officeDocument/2006/relationships/image" Target="../media/image01.png"/><Relationship Id="rId5" Type="http://schemas.openxmlformats.org/officeDocument/2006/relationships/image" Target="../media/image07.png"/><Relationship Id="rId6" Type="http://schemas.openxmlformats.org/officeDocument/2006/relationships/image" Target="../media/image05.png"/><Relationship Id="rId7" Type="http://schemas.openxmlformats.org/officeDocument/2006/relationships/image" Target="../media/image04.png"/><Relationship Id="rId8" Type="http://schemas.openxmlformats.org/officeDocument/2006/relationships/image" Target="../media/image0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03.png"/><Relationship Id="rId4" Type="http://schemas.openxmlformats.org/officeDocument/2006/relationships/image" Target="../media/image25.png"/><Relationship Id="rId5"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03.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03.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03.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03.png"/><Relationship Id="rId4" Type="http://schemas.openxmlformats.org/officeDocument/2006/relationships/image" Target="../media/image46.png"/><Relationship Id="rId5"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03.png"/><Relationship Id="rId4" Type="http://schemas.openxmlformats.org/officeDocument/2006/relationships/image" Target="../media/image34.png"/><Relationship Id="rId5"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03.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03.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0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03.png"/><Relationship Id="rId4" Type="http://schemas.openxmlformats.org/officeDocument/2006/relationships/image" Target="../media/image32.png"/><Relationship Id="rId5"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3.png"/><Relationship Id="rId4" Type="http://schemas.openxmlformats.org/officeDocument/2006/relationships/image" Target="../media/image0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0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03.png"/><Relationship Id="rId4" Type="http://schemas.openxmlformats.org/officeDocument/2006/relationships/hyperlink" Target="http://www.ibm.com/developerworks/library/os-osgiblueprint/#artrelatedtopic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03.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03.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0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03.png"/><Relationship Id="rId4" Type="http://schemas.openxmlformats.org/officeDocument/2006/relationships/image" Target="../media/image37.png"/><Relationship Id="rId5" Type="http://schemas.openxmlformats.org/officeDocument/2006/relationships/image" Target="../media/image42.png"/><Relationship Id="rId6"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03.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03.png"/><Relationship Id="rId4" Type="http://schemas.openxmlformats.org/officeDocument/2006/relationships/image" Target="../media/image42.png"/><Relationship Id="rId11" Type="http://schemas.openxmlformats.org/officeDocument/2006/relationships/hyperlink" Target="http://doc.akka.io/docs/akka/snapshot/general/actors.html#actor-reference" TargetMode="External"/><Relationship Id="rId10" Type="http://schemas.openxmlformats.org/officeDocument/2006/relationships/hyperlink" Target="http://doc.akka.io/docs/akka/snapshot/general/actors.html#supervisor-strategy" TargetMode="External"/><Relationship Id="rId12" Type="http://schemas.openxmlformats.org/officeDocument/2006/relationships/hyperlink" Target="http://doc.akka.io/docs/akka/snapshot/general/actors.html#when-an-actor-terminates" TargetMode="External"/><Relationship Id="rId9" Type="http://schemas.openxmlformats.org/officeDocument/2006/relationships/hyperlink" Target="http://doc.akka.io/docs/akka/snapshot/general/actors.html#child-actors" TargetMode="External"/><Relationship Id="rId5" Type="http://schemas.openxmlformats.org/officeDocument/2006/relationships/image" Target="../media/image40.png"/><Relationship Id="rId6" Type="http://schemas.openxmlformats.org/officeDocument/2006/relationships/hyperlink" Target="http://doc.akka.io/docs/akka/snapshot/general/actors.html#state" TargetMode="External"/><Relationship Id="rId7" Type="http://schemas.openxmlformats.org/officeDocument/2006/relationships/hyperlink" Target="http://doc.akka.io/docs/akka/snapshot/general/actors.html#behavior" TargetMode="External"/><Relationship Id="rId8" Type="http://schemas.openxmlformats.org/officeDocument/2006/relationships/hyperlink" Target="http://doc.akka.io/docs/akka/snapshot/general/actors.html#mailbox"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03.png"/><Relationship Id="rId4" Type="http://schemas.openxmlformats.org/officeDocument/2006/relationships/image" Target="../media/image50.png"/><Relationship Id="rId5"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03.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3.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03.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03.png"/><Relationship Id="rId4" Type="http://schemas.openxmlformats.org/officeDocument/2006/relationships/image" Target="../media/image47.png"/><Relationship Id="rId5"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03.png"/><Relationship Id="rId4" Type="http://schemas.openxmlformats.org/officeDocument/2006/relationships/image" Target="../media/image45.png"/><Relationship Id="rId5" Type="http://schemas.openxmlformats.org/officeDocument/2006/relationships/image" Target="../media/image47.png"/><Relationship Id="rId6" Type="http://schemas.openxmlformats.org/officeDocument/2006/relationships/hyperlink" Target="https://www.chrisstucchio.com/blog/2013/actors_vs_futures.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03.png"/><Relationship Id="rId4" Type="http://schemas.openxmlformats.org/officeDocument/2006/relationships/image" Target="../media/image53.png"/><Relationship Id="rId5" Type="http://schemas.openxmlformats.org/officeDocument/2006/relationships/image" Target="../media/image52.png"/><Relationship Id="rId6" Type="http://schemas.openxmlformats.org/officeDocument/2006/relationships/hyperlink" Target="http://www.javaworld.com/article/2071777/design-patterns/add-dynamic-java-code-to-your-application.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0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03.png"/><Relationship Id="rId4" Type="http://schemas.openxmlformats.org/officeDocument/2006/relationships/image" Target="../media/image48.png"/><Relationship Id="rId5" Type="http://schemas.openxmlformats.org/officeDocument/2006/relationships/image" Target="../media/image57.png"/><Relationship Id="rId6"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03.png"/><Relationship Id="rId4" Type="http://schemas.openxmlformats.org/officeDocument/2006/relationships/image" Target="../media/image49.png"/><Relationship Id="rId5" Type="http://schemas.openxmlformats.org/officeDocument/2006/relationships/image" Target="../media/image51.png"/><Relationship Id="rId6"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03.png"/><Relationship Id="rId4" Type="http://schemas.openxmlformats.org/officeDocument/2006/relationships/image" Target="../media/image56.png"/><Relationship Id="rId5" Type="http://schemas.openxmlformats.org/officeDocument/2006/relationships/image" Target="../media/image55.png"/><Relationship Id="rId6"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03.png"/><Relationship Id="rId4" Type="http://schemas.openxmlformats.org/officeDocument/2006/relationships/image" Target="../media/image43.png"/><Relationship Id="rId5"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03.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3.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0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8.png"/><Relationship Id="rId4" Type="http://schemas.openxmlformats.org/officeDocument/2006/relationships/hyperlink" Target="mailto:carlos.hernandez@liferay.com"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03.png"/><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3.png"/><Relationship Id="rId4" Type="http://schemas.openxmlformats.org/officeDocument/2006/relationships/image" Target="../media/image08.png"/><Relationship Id="rId5" Type="http://schemas.openxmlformats.org/officeDocument/2006/relationships/image" Target="../media/image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83" name="Shape 83"/>
        <p:cNvGrpSpPr/>
        <p:nvPr/>
      </p:nvGrpSpPr>
      <p:grpSpPr>
        <a:xfrm>
          <a:off x="0" y="0"/>
          <a:ext cx="0" cy="0"/>
          <a:chOff x="0" y="0"/>
          <a:chExt cx="0" cy="0"/>
        </a:xfrm>
      </p:grpSpPr>
      <p:sp>
        <p:nvSpPr>
          <p:cNvPr id="84" name="Shape 84"/>
          <p:cNvSpPr txBox="1"/>
          <p:nvPr>
            <p:ph type="ctrTitle"/>
          </p:nvPr>
        </p:nvSpPr>
        <p:spPr>
          <a:xfrm>
            <a:off x="685800" y="1109662"/>
            <a:ext cx="7918450" cy="2259012"/>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Calibri"/>
              <a:buNone/>
            </a:pPr>
            <a:r>
              <a:rPr b="1" lang="en-US" sz="4000">
                <a:solidFill>
                  <a:schemeClr val="lt1"/>
                </a:solidFill>
              </a:rPr>
              <a:t>OSGi, a Java framework to deploy modular programs and libraries.</a:t>
            </a:r>
          </a:p>
        </p:txBody>
      </p:sp>
      <p:sp>
        <p:nvSpPr>
          <p:cNvPr id="85" name="Shape 85"/>
          <p:cNvSpPr txBox="1"/>
          <p:nvPr>
            <p:ph idx="1" type="subTitle"/>
          </p:nvPr>
        </p:nvSpPr>
        <p:spPr>
          <a:xfrm>
            <a:off x="1884361" y="5553075"/>
            <a:ext cx="7059612" cy="476249"/>
          </a:xfrm>
          <a:prstGeom prst="rect">
            <a:avLst/>
          </a:prstGeom>
          <a:noFill/>
          <a:ln>
            <a:noFill/>
          </a:ln>
        </p:spPr>
        <p:txBody>
          <a:bodyPr anchorCtr="0" anchor="t" bIns="45700" lIns="91425" rIns="91425" tIns="45700">
            <a:noAutofit/>
          </a:bodyPr>
          <a:lstStyle/>
          <a:p>
            <a:pPr indent="0" lvl="0" marL="0" marR="0" rtl="0" algn="ctr">
              <a:lnSpc>
                <a:spcPct val="90000"/>
              </a:lnSpc>
              <a:spcBef>
                <a:spcPts val="0"/>
              </a:spcBef>
              <a:spcAft>
                <a:spcPts val="0"/>
              </a:spcAft>
              <a:buClr>
                <a:srgbClr val="898989"/>
              </a:buClr>
              <a:buSzPct val="25000"/>
              <a:buFont typeface="Arial"/>
              <a:buNone/>
            </a:pPr>
            <a:r>
              <a:rPr lang="en-US" sz="2000">
                <a:solidFill>
                  <a:srgbClr val="898989"/>
                </a:solidFill>
              </a:rPr>
              <a:t>What is it, and why is it cool</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49" name="Shape 149"/>
        <p:cNvGrpSpPr/>
        <p:nvPr/>
      </p:nvGrpSpPr>
      <p:grpSpPr>
        <a:xfrm>
          <a:off x="0" y="0"/>
          <a:ext cx="0" cy="0"/>
          <a:chOff x="0" y="0"/>
          <a:chExt cx="0" cy="0"/>
        </a:xfrm>
      </p:grpSpPr>
      <p:sp>
        <p:nvSpPr>
          <p:cNvPr id="150" name="Shape 150"/>
          <p:cNvSpPr txBox="1"/>
          <p:nvPr>
            <p:ph type="title"/>
          </p:nvPr>
        </p:nvSpPr>
        <p:spPr>
          <a:xfrm>
            <a:off x="1060450" y="1984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OSGi (</a:t>
            </a:r>
            <a:r>
              <a:rPr lang="en-US" sz="2400">
                <a:solidFill>
                  <a:srgbClr val="FFFFFF"/>
                </a:solidFill>
              </a:rPr>
              <a:t>Open Services Gateway Iniciative</a:t>
            </a:r>
            <a:r>
              <a:rPr lang="en-US">
                <a:solidFill>
                  <a:srgbClr val="FFFFFF"/>
                </a:solidFill>
              </a:rPr>
              <a:t>)</a:t>
            </a:r>
          </a:p>
        </p:txBody>
      </p:sp>
      <p:pic>
        <p:nvPicPr>
          <p:cNvPr id="151" name="Shape 151"/>
          <p:cNvPicPr preferRelativeResize="0"/>
          <p:nvPr/>
        </p:nvPicPr>
        <p:blipFill>
          <a:blip r:embed="rId4">
            <a:alphaModFix/>
          </a:blip>
          <a:stretch>
            <a:fillRect/>
          </a:stretch>
        </p:blipFill>
        <p:spPr>
          <a:xfrm>
            <a:off x="3258012" y="2278512"/>
            <a:ext cx="1895475" cy="723900"/>
          </a:xfrm>
          <a:prstGeom prst="rect">
            <a:avLst/>
          </a:prstGeom>
          <a:noFill/>
          <a:ln>
            <a:noFill/>
          </a:ln>
        </p:spPr>
      </p:pic>
      <p:sp>
        <p:nvSpPr>
          <p:cNvPr id="152" name="Shape 152"/>
          <p:cNvSpPr txBox="1"/>
          <p:nvPr/>
        </p:nvSpPr>
        <p:spPr>
          <a:xfrm>
            <a:off x="624300" y="3808025"/>
            <a:ext cx="7895400" cy="1250400"/>
          </a:xfrm>
          <a:prstGeom prst="rect">
            <a:avLst/>
          </a:prstGeom>
          <a:noFill/>
          <a:ln>
            <a:noFill/>
          </a:ln>
        </p:spPr>
        <p:txBody>
          <a:bodyPr anchorCtr="0" anchor="ctr" bIns="91425" lIns="91425" rIns="91425" tIns="91425">
            <a:noAutofit/>
          </a:bodyPr>
          <a:lstStyle/>
          <a:p>
            <a:pPr lvl="0" rtl="0">
              <a:spcBef>
                <a:spcPts val="0"/>
              </a:spcBef>
              <a:buNone/>
            </a:pPr>
            <a:r>
              <a:rPr b="1" lang="en-US" sz="1800">
                <a:solidFill>
                  <a:srgbClr val="222222"/>
                </a:solidFill>
                <a:highlight>
                  <a:srgbClr val="FFFFFF"/>
                </a:highlight>
              </a:rPr>
              <a:t>Mature framework for modular, dynamic, and service-oriented applications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56" name="Shape 156"/>
        <p:cNvGrpSpPr/>
        <p:nvPr/>
      </p:nvGrpSpPr>
      <p:grpSpPr>
        <a:xfrm>
          <a:off x="0" y="0"/>
          <a:ext cx="0" cy="0"/>
          <a:chOff x="0" y="0"/>
          <a:chExt cx="0" cy="0"/>
        </a:xfrm>
      </p:grpSpPr>
      <p:sp>
        <p:nvSpPr>
          <p:cNvPr id="157" name="Shape 157"/>
          <p:cNvSpPr txBox="1"/>
          <p:nvPr>
            <p:ph type="title"/>
          </p:nvPr>
        </p:nvSpPr>
        <p:spPr>
          <a:xfrm>
            <a:off x="1060450" y="1984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OSGi</a:t>
            </a:r>
          </a:p>
        </p:txBody>
      </p:sp>
      <p:pic>
        <p:nvPicPr>
          <p:cNvPr id="158" name="Shape 158"/>
          <p:cNvPicPr preferRelativeResize="0"/>
          <p:nvPr/>
        </p:nvPicPr>
        <p:blipFill>
          <a:blip r:embed="rId4">
            <a:alphaModFix/>
          </a:blip>
          <a:stretch>
            <a:fillRect/>
          </a:stretch>
        </p:blipFill>
        <p:spPr>
          <a:xfrm>
            <a:off x="2013425" y="1937250"/>
            <a:ext cx="6041825" cy="4211524"/>
          </a:xfrm>
          <a:prstGeom prst="rect">
            <a:avLst/>
          </a:prstGeom>
          <a:noFill/>
          <a:ln>
            <a:noFill/>
          </a:ln>
        </p:spPr>
      </p:pic>
      <p:pic>
        <p:nvPicPr>
          <p:cNvPr id="159" name="Shape 159"/>
          <p:cNvPicPr preferRelativeResize="0"/>
          <p:nvPr/>
        </p:nvPicPr>
        <p:blipFill>
          <a:blip r:embed="rId5">
            <a:alphaModFix/>
          </a:blip>
          <a:stretch>
            <a:fillRect/>
          </a:stretch>
        </p:blipFill>
        <p:spPr>
          <a:xfrm>
            <a:off x="54587" y="2461950"/>
            <a:ext cx="1895475" cy="723900"/>
          </a:xfrm>
          <a:prstGeom prst="rect">
            <a:avLst/>
          </a:prstGeom>
          <a:noFill/>
          <a:ln>
            <a:noFill/>
          </a:ln>
        </p:spPr>
      </p:pic>
      <p:sp>
        <p:nvSpPr>
          <p:cNvPr id="160" name="Shape 160"/>
          <p:cNvSpPr txBox="1"/>
          <p:nvPr/>
        </p:nvSpPr>
        <p:spPr>
          <a:xfrm>
            <a:off x="-87925" y="1222050"/>
            <a:ext cx="9486900" cy="791400"/>
          </a:xfrm>
          <a:prstGeom prst="rect">
            <a:avLst/>
          </a:prstGeom>
          <a:noFill/>
          <a:ln>
            <a:noFill/>
          </a:ln>
        </p:spPr>
        <p:txBody>
          <a:bodyPr anchorCtr="0" anchor="ctr" bIns="91425" lIns="91425" rIns="91425" tIns="91425">
            <a:noAutofit/>
          </a:bodyPr>
          <a:lstStyle/>
          <a:p>
            <a:pPr lvl="0" rtl="0">
              <a:spcBef>
                <a:spcPts val="0"/>
              </a:spcBef>
              <a:buNone/>
            </a:pPr>
            <a:r>
              <a:rPr b="1" lang="en-US" sz="1800">
                <a:solidFill>
                  <a:srgbClr val="555555"/>
                </a:solidFill>
                <a:highlight>
                  <a:srgbClr val="FFFFFF"/>
                </a:highlight>
              </a:rPr>
              <a:t> Applications are (dynamically) composed of many different (reusable) components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64" name="Shape 164"/>
        <p:cNvGrpSpPr/>
        <p:nvPr/>
      </p:nvGrpSpPr>
      <p:grpSpPr>
        <a:xfrm>
          <a:off x="0" y="0"/>
          <a:ext cx="0" cy="0"/>
          <a:chOff x="0" y="0"/>
          <a:chExt cx="0" cy="0"/>
        </a:xfrm>
      </p:grpSpPr>
      <p:sp>
        <p:nvSpPr>
          <p:cNvPr id="165" name="Shape 165"/>
          <p:cNvSpPr txBox="1"/>
          <p:nvPr>
            <p:ph type="title"/>
          </p:nvPr>
        </p:nvSpPr>
        <p:spPr>
          <a:xfrm>
            <a:off x="1060450" y="1984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OSGi</a:t>
            </a:r>
          </a:p>
        </p:txBody>
      </p:sp>
      <p:pic>
        <p:nvPicPr>
          <p:cNvPr id="166" name="Shape 166"/>
          <p:cNvPicPr preferRelativeResize="0"/>
          <p:nvPr/>
        </p:nvPicPr>
        <p:blipFill>
          <a:blip r:embed="rId4">
            <a:alphaModFix/>
          </a:blip>
          <a:stretch>
            <a:fillRect/>
          </a:stretch>
        </p:blipFill>
        <p:spPr>
          <a:xfrm>
            <a:off x="54587" y="2461950"/>
            <a:ext cx="1895475" cy="723900"/>
          </a:xfrm>
          <a:prstGeom prst="rect">
            <a:avLst/>
          </a:prstGeom>
          <a:noFill/>
          <a:ln>
            <a:noFill/>
          </a:ln>
        </p:spPr>
      </p:pic>
      <p:sp>
        <p:nvSpPr>
          <p:cNvPr id="167" name="Shape 167"/>
          <p:cNvSpPr txBox="1"/>
          <p:nvPr/>
        </p:nvSpPr>
        <p:spPr>
          <a:xfrm>
            <a:off x="54600" y="1222050"/>
            <a:ext cx="8843100" cy="791400"/>
          </a:xfrm>
          <a:prstGeom prst="rect">
            <a:avLst/>
          </a:prstGeom>
          <a:noFill/>
          <a:ln>
            <a:noFill/>
          </a:ln>
        </p:spPr>
        <p:txBody>
          <a:bodyPr anchorCtr="0" anchor="ctr" bIns="91425" lIns="91425" rIns="91425" tIns="91425">
            <a:noAutofit/>
          </a:bodyPr>
          <a:lstStyle/>
          <a:p>
            <a:pPr lvl="0">
              <a:spcBef>
                <a:spcPts val="0"/>
              </a:spcBef>
              <a:buNone/>
            </a:pPr>
            <a:r>
              <a:rPr lang="en-US" sz="2400">
                <a:solidFill>
                  <a:schemeClr val="dk1"/>
                </a:solidFill>
                <a:highlight>
                  <a:srgbClr val="FFFFFF"/>
                </a:highlight>
                <a:latin typeface="Verdana"/>
                <a:ea typeface="Verdana"/>
                <a:cs typeface="Verdana"/>
                <a:sym typeface="Verdana"/>
              </a:rPr>
              <a:t>Modules (bundles) can be installed, updated, or removed on the fly. </a:t>
            </a:r>
          </a:p>
          <a:p>
            <a:pPr lvl="0" rtl="0">
              <a:spcBef>
                <a:spcPts val="0"/>
              </a:spcBef>
              <a:buNone/>
            </a:pPr>
            <a:r>
              <a:rPr lang="en-US" sz="2400">
                <a:solidFill>
                  <a:schemeClr val="dk1"/>
                </a:solidFill>
                <a:highlight>
                  <a:srgbClr val="FFFFFF"/>
                </a:highlight>
                <a:latin typeface="Verdana"/>
                <a:ea typeface="Verdana"/>
                <a:cs typeface="Verdana"/>
                <a:sym typeface="Verdana"/>
              </a:rPr>
              <a:t>It also has excellent support for modularity and versioning.</a:t>
            </a:r>
          </a:p>
        </p:txBody>
      </p:sp>
      <p:sp>
        <p:nvSpPr>
          <p:cNvPr id="168" name="Shape 168"/>
          <p:cNvSpPr txBox="1"/>
          <p:nvPr/>
        </p:nvSpPr>
        <p:spPr>
          <a:xfrm>
            <a:off x="359000" y="3719150"/>
            <a:ext cx="7967100" cy="1151700"/>
          </a:xfrm>
          <a:prstGeom prst="rect">
            <a:avLst/>
          </a:prstGeom>
          <a:noFill/>
          <a:ln>
            <a:noFill/>
          </a:ln>
        </p:spPr>
        <p:txBody>
          <a:bodyPr anchorCtr="0" anchor="ctr" bIns="91425" lIns="91425" rIns="91425" tIns="91425">
            <a:noAutofit/>
          </a:bodyPr>
          <a:lstStyle/>
          <a:p>
            <a:pPr lvl="0" rtl="0">
              <a:spcBef>
                <a:spcPts val="0"/>
              </a:spcBef>
              <a:buNone/>
            </a:pPr>
            <a:r>
              <a:rPr lang="en-US" sz="2400">
                <a:solidFill>
                  <a:srgbClr val="4C4C4E"/>
                </a:solidFill>
                <a:highlight>
                  <a:srgbClr val="FFFFFF"/>
                </a:highlight>
              </a:rPr>
              <a:t>W</a:t>
            </a:r>
            <a:r>
              <a:rPr lang="en-US" sz="2400">
                <a:solidFill>
                  <a:srgbClr val="4C4C4E"/>
                </a:solidFill>
                <a:highlight>
                  <a:srgbClr val="FFFFFF"/>
                </a:highlight>
              </a:rPr>
              <a:t>e can start module and we can stop module. As for OSGi a module is </a:t>
            </a:r>
            <a:r>
              <a:rPr b="1" lang="en-US" sz="2400">
                <a:solidFill>
                  <a:srgbClr val="4C4C4E"/>
                </a:solidFill>
                <a:highlight>
                  <a:srgbClr val="FFFFFF"/>
                </a:highlight>
              </a:rPr>
              <a:t>Bundle or Plugin-in</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72" name="Shape 172"/>
        <p:cNvGrpSpPr/>
        <p:nvPr/>
      </p:nvGrpSpPr>
      <p:grpSpPr>
        <a:xfrm>
          <a:off x="0" y="0"/>
          <a:ext cx="0" cy="0"/>
          <a:chOff x="0" y="0"/>
          <a:chExt cx="0" cy="0"/>
        </a:xfrm>
      </p:grpSpPr>
      <p:sp>
        <p:nvSpPr>
          <p:cNvPr id="173" name="Shape 173"/>
          <p:cNvSpPr txBox="1"/>
          <p:nvPr>
            <p:ph type="title"/>
          </p:nvPr>
        </p:nvSpPr>
        <p:spPr>
          <a:xfrm>
            <a:off x="1060450" y="1984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OSGi</a:t>
            </a:r>
          </a:p>
        </p:txBody>
      </p:sp>
      <p:pic>
        <p:nvPicPr>
          <p:cNvPr id="174" name="Shape 174"/>
          <p:cNvPicPr preferRelativeResize="0"/>
          <p:nvPr/>
        </p:nvPicPr>
        <p:blipFill>
          <a:blip r:embed="rId4">
            <a:alphaModFix/>
          </a:blip>
          <a:stretch>
            <a:fillRect/>
          </a:stretch>
        </p:blipFill>
        <p:spPr>
          <a:xfrm>
            <a:off x="54587" y="2461950"/>
            <a:ext cx="1895475" cy="723900"/>
          </a:xfrm>
          <a:prstGeom prst="rect">
            <a:avLst/>
          </a:prstGeom>
          <a:noFill/>
          <a:ln>
            <a:noFill/>
          </a:ln>
        </p:spPr>
      </p:pic>
      <p:sp>
        <p:nvSpPr>
          <p:cNvPr id="175" name="Shape 175"/>
          <p:cNvSpPr txBox="1"/>
          <p:nvPr/>
        </p:nvSpPr>
        <p:spPr>
          <a:xfrm>
            <a:off x="2243900" y="2780025"/>
            <a:ext cx="6307800" cy="2794200"/>
          </a:xfrm>
          <a:prstGeom prst="rect">
            <a:avLst/>
          </a:prstGeom>
          <a:noFill/>
          <a:ln>
            <a:noFill/>
          </a:ln>
        </p:spPr>
        <p:txBody>
          <a:bodyPr anchorCtr="0" anchor="ctr" bIns="91425" lIns="91425" rIns="91425" tIns="91425">
            <a:noAutofit/>
          </a:bodyPr>
          <a:lstStyle/>
          <a:p>
            <a:pPr indent="-69850" lvl="0" marL="0" marR="0" rtl="0">
              <a:lnSpc>
                <a:spcPct val="115000"/>
              </a:lnSpc>
              <a:spcBef>
                <a:spcPts val="0"/>
              </a:spcBef>
              <a:buClr>
                <a:schemeClr val="dk1"/>
              </a:buClr>
              <a:buSzPct val="45833"/>
              <a:buFont typeface="Arial"/>
              <a:buNone/>
            </a:pPr>
            <a:r>
              <a:rPr b="1" lang="en-US" sz="2400">
                <a:solidFill>
                  <a:srgbClr val="444444"/>
                </a:solidFill>
                <a:highlight>
                  <a:srgbClr val="FFFFFF"/>
                </a:highlight>
              </a:rPr>
              <a:t>Never a ClassNotFoundException</a:t>
            </a:r>
          </a:p>
          <a:p>
            <a:pPr lvl="0" rtl="0">
              <a:lnSpc>
                <a:spcPct val="136500"/>
              </a:lnSpc>
              <a:spcBef>
                <a:spcPts val="0"/>
              </a:spcBef>
              <a:buClr>
                <a:schemeClr val="dk1"/>
              </a:buClr>
              <a:buSzPct val="110000"/>
              <a:buFont typeface="Arial"/>
              <a:buNone/>
            </a:pPr>
            <a:r>
              <a:rPr lang="en-US" sz="1000">
                <a:solidFill>
                  <a:srgbClr val="444444"/>
                </a:solidFill>
                <a:highlight>
                  <a:srgbClr val="FFFFFF"/>
                </a:highlight>
              </a:rPr>
              <a:t>Each bundle in OSGi has it's own class loader. </a:t>
            </a:r>
          </a:p>
          <a:p>
            <a:pPr lvl="0" rtl="0">
              <a:lnSpc>
                <a:spcPct val="136500"/>
              </a:lnSpc>
              <a:spcBef>
                <a:spcPts val="0"/>
              </a:spcBef>
              <a:buClr>
                <a:schemeClr val="dk1"/>
              </a:buClr>
              <a:buFont typeface="Arial"/>
              <a:buNone/>
            </a:pPr>
            <a:r>
              <a:t/>
            </a:r>
            <a:endParaRPr sz="1000">
              <a:solidFill>
                <a:srgbClr val="444444"/>
              </a:solidFill>
              <a:highlight>
                <a:srgbClr val="FFFFFF"/>
              </a:highlight>
            </a:endParaRPr>
          </a:p>
          <a:p>
            <a:pPr lvl="0" rtl="0">
              <a:lnSpc>
                <a:spcPct val="136500"/>
              </a:lnSpc>
              <a:spcBef>
                <a:spcPts val="0"/>
              </a:spcBef>
              <a:buClr>
                <a:schemeClr val="dk1"/>
              </a:buClr>
              <a:buSzPct val="110000"/>
              <a:buFont typeface="Arial"/>
              <a:buNone/>
            </a:pPr>
            <a:r>
              <a:rPr lang="en-US" sz="1000">
                <a:solidFill>
                  <a:srgbClr val="444444"/>
                </a:solidFill>
                <a:highlight>
                  <a:srgbClr val="FFFFFF"/>
                </a:highlight>
              </a:rPr>
              <a:t>This </a:t>
            </a:r>
            <a:r>
              <a:rPr b="1" lang="en-US">
                <a:solidFill>
                  <a:srgbClr val="444444"/>
                </a:solidFill>
                <a:highlight>
                  <a:srgbClr val="FFFFFF"/>
                </a:highlight>
              </a:rPr>
              <a:t>class loader can only load classes from the bundle itself, and classes explicitly imported by the bundle using the Import-Package manifest header</a:t>
            </a:r>
            <a:r>
              <a:rPr lang="en-US" sz="1000">
                <a:solidFill>
                  <a:srgbClr val="444444"/>
                </a:solidFill>
                <a:highlight>
                  <a:srgbClr val="FFFFFF"/>
                </a:highlight>
              </a:rPr>
              <a:t>. </a:t>
            </a:r>
          </a:p>
          <a:p>
            <a:pPr lvl="0" rtl="0">
              <a:lnSpc>
                <a:spcPct val="136500"/>
              </a:lnSpc>
              <a:spcBef>
                <a:spcPts val="0"/>
              </a:spcBef>
              <a:buClr>
                <a:schemeClr val="dk1"/>
              </a:buClr>
              <a:buFont typeface="Arial"/>
              <a:buNone/>
            </a:pPr>
            <a:r>
              <a:t/>
            </a:r>
            <a:endParaRPr b="1" sz="1000">
              <a:solidFill>
                <a:srgbClr val="444444"/>
              </a:solidFill>
              <a:highlight>
                <a:srgbClr val="FFFFFF"/>
              </a:highlight>
            </a:endParaRPr>
          </a:p>
          <a:p>
            <a:pPr lvl="0" rtl="0">
              <a:lnSpc>
                <a:spcPct val="136500"/>
              </a:lnSpc>
              <a:spcBef>
                <a:spcPts val="0"/>
              </a:spcBef>
              <a:buClr>
                <a:schemeClr val="dk1"/>
              </a:buClr>
              <a:buSzPct val="110000"/>
              <a:buFont typeface="Arial"/>
              <a:buNone/>
            </a:pPr>
            <a:r>
              <a:rPr b="1" lang="en-US" sz="1000">
                <a:solidFill>
                  <a:srgbClr val="444444"/>
                </a:solidFill>
                <a:highlight>
                  <a:srgbClr val="FFFFFF"/>
                </a:highlight>
              </a:rPr>
              <a:t>When an imported package is not available (exported by another bundle) in the framework, the bundle will not </a:t>
            </a:r>
            <a:r>
              <a:rPr b="1" i="1" lang="en-US" sz="1000">
                <a:solidFill>
                  <a:srgbClr val="444444"/>
                </a:solidFill>
                <a:highlight>
                  <a:srgbClr val="FFFFFF"/>
                </a:highlight>
              </a:rPr>
              <a:t>resolve</a:t>
            </a:r>
            <a:r>
              <a:rPr i="1" lang="en-US" sz="1000">
                <a:solidFill>
                  <a:srgbClr val="444444"/>
                </a:solidFill>
                <a:highlight>
                  <a:srgbClr val="FFFFFF"/>
                </a:highlight>
              </a:rPr>
              <a:t>.</a:t>
            </a:r>
          </a:p>
        </p:txBody>
      </p:sp>
      <p:sp>
        <p:nvSpPr>
          <p:cNvPr id="176" name="Shape 176"/>
          <p:cNvSpPr txBox="1"/>
          <p:nvPr/>
        </p:nvSpPr>
        <p:spPr>
          <a:xfrm>
            <a:off x="571500" y="1547425"/>
            <a:ext cx="7350300" cy="1013100"/>
          </a:xfrm>
          <a:prstGeom prst="rect">
            <a:avLst/>
          </a:prstGeom>
          <a:noFill/>
          <a:ln>
            <a:noFill/>
          </a:ln>
        </p:spPr>
        <p:txBody>
          <a:bodyPr anchorCtr="0" anchor="ctr" bIns="91425" lIns="91425" rIns="91425" tIns="91425">
            <a:noAutofit/>
          </a:bodyPr>
          <a:lstStyle/>
          <a:p>
            <a:pPr lvl="0" rtl="0">
              <a:spcBef>
                <a:spcPts val="0"/>
              </a:spcBef>
              <a:buNone/>
            </a:pPr>
            <a:r>
              <a:rPr lang="en-US" u="sng">
                <a:solidFill>
                  <a:schemeClr val="hlink"/>
                </a:solidFill>
                <a:hlinkClick r:id="rId5"/>
              </a:rPr>
              <a:t>http://paulonjava.blogspot.ie/2014/04/ten-reasons-to-use-osgi.html</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80" name="Shape 180"/>
        <p:cNvGrpSpPr/>
        <p:nvPr/>
      </p:nvGrpSpPr>
      <p:grpSpPr>
        <a:xfrm>
          <a:off x="0" y="0"/>
          <a:ext cx="0" cy="0"/>
          <a:chOff x="0" y="0"/>
          <a:chExt cx="0" cy="0"/>
        </a:xfrm>
      </p:grpSpPr>
      <p:sp>
        <p:nvSpPr>
          <p:cNvPr id="181" name="Shape 181"/>
          <p:cNvSpPr txBox="1"/>
          <p:nvPr>
            <p:ph type="title"/>
          </p:nvPr>
        </p:nvSpPr>
        <p:spPr>
          <a:xfrm>
            <a:off x="1060450" y="1984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OSGi</a:t>
            </a:r>
          </a:p>
        </p:txBody>
      </p:sp>
      <p:pic>
        <p:nvPicPr>
          <p:cNvPr id="182" name="Shape 182"/>
          <p:cNvPicPr preferRelativeResize="0"/>
          <p:nvPr/>
        </p:nvPicPr>
        <p:blipFill>
          <a:blip r:embed="rId4">
            <a:alphaModFix/>
          </a:blip>
          <a:stretch>
            <a:fillRect/>
          </a:stretch>
        </p:blipFill>
        <p:spPr>
          <a:xfrm>
            <a:off x="54587" y="2461950"/>
            <a:ext cx="1895475" cy="723900"/>
          </a:xfrm>
          <a:prstGeom prst="rect">
            <a:avLst/>
          </a:prstGeom>
          <a:noFill/>
          <a:ln>
            <a:noFill/>
          </a:ln>
        </p:spPr>
      </p:pic>
      <p:sp>
        <p:nvSpPr>
          <p:cNvPr id="183" name="Shape 183"/>
          <p:cNvSpPr txBox="1"/>
          <p:nvPr/>
        </p:nvSpPr>
        <p:spPr>
          <a:xfrm>
            <a:off x="2356575" y="1617775"/>
            <a:ext cx="5125800" cy="2743200"/>
          </a:xfrm>
          <a:prstGeom prst="rect">
            <a:avLst/>
          </a:prstGeom>
          <a:noFill/>
          <a:ln>
            <a:noFill/>
          </a:ln>
        </p:spPr>
        <p:txBody>
          <a:bodyPr anchorCtr="0" anchor="ctr" bIns="91425" lIns="91425" rIns="91425" tIns="91425">
            <a:noAutofit/>
          </a:bodyPr>
          <a:lstStyle/>
          <a:p>
            <a:pPr indent="0" lvl="0" marL="0" marR="0" rtl="0">
              <a:lnSpc>
                <a:spcPct val="115000"/>
              </a:lnSpc>
              <a:spcBef>
                <a:spcPts val="0"/>
              </a:spcBef>
              <a:buNone/>
            </a:pPr>
            <a:r>
              <a:rPr b="1" lang="en-US" sz="1800">
                <a:solidFill>
                  <a:srgbClr val="444444"/>
                </a:solidFill>
                <a:highlight>
                  <a:srgbClr val="FFFFFF"/>
                </a:highlight>
              </a:rPr>
              <a:t>It's fast</a:t>
            </a:r>
          </a:p>
          <a:p>
            <a:pPr lvl="0" rtl="0">
              <a:lnSpc>
                <a:spcPct val="136500"/>
              </a:lnSpc>
              <a:spcBef>
                <a:spcPts val="0"/>
              </a:spcBef>
              <a:buNone/>
            </a:pPr>
            <a:r>
              <a:rPr lang="en-US" sz="1000">
                <a:solidFill>
                  <a:srgbClr val="444444"/>
                </a:solidFill>
                <a:highlight>
                  <a:srgbClr val="FFFFFF"/>
                </a:highlight>
              </a:rPr>
              <a:t>OSGi has close to zero runtime overhead. Invocations to OSGi services are direct method calls and no proxy magic is required. Remember that OSGi was originally designed to run embedded on small devices; it's extremely </a:t>
            </a:r>
            <a:r>
              <a:rPr b="1" lang="en-US" sz="1800">
                <a:solidFill>
                  <a:srgbClr val="444444"/>
                </a:solidFill>
                <a:highlight>
                  <a:srgbClr val="FFFFFF"/>
                </a:highlight>
              </a:rPr>
              <a:t>lightweight by design</a:t>
            </a:r>
            <a:r>
              <a:rPr lang="en-US" sz="1000">
                <a:solidFill>
                  <a:srgbClr val="444444"/>
                </a:solidFill>
                <a:highlight>
                  <a:srgbClr val="FFFFFF"/>
                </a:highlight>
              </a:rPr>
              <a:t>. From a deployment perspective it's fast as well. Although there are app-servers with OSGi support, we prefer to deploy our apps as bare bones Apache Felix instances. This way nothing is included that we don't need, which drastically improves startup speed of applications. </a:t>
            </a:r>
          </a:p>
          <a:p>
            <a:pPr lvl="0" rtl="0">
              <a:lnSpc>
                <a:spcPct val="136500"/>
              </a:lnSpc>
              <a:spcBef>
                <a:spcPts val="0"/>
              </a:spcBef>
              <a:buNone/>
            </a:pPr>
            <a:r>
              <a:t/>
            </a:r>
            <a:endParaRPr sz="1000">
              <a:solidFill>
                <a:srgbClr val="444444"/>
              </a:solidFill>
              <a:highlight>
                <a:srgbClr val="FFFFFF"/>
              </a:highlight>
            </a:endParaRPr>
          </a:p>
          <a:p>
            <a:pPr lvl="0" rtl="0">
              <a:lnSpc>
                <a:spcPct val="136500"/>
              </a:lnSpc>
              <a:spcBef>
                <a:spcPts val="0"/>
              </a:spcBef>
              <a:buNone/>
            </a:pPr>
            <a:r>
              <a:rPr lang="en-US" sz="1000">
                <a:solidFill>
                  <a:srgbClr val="444444"/>
                </a:solidFill>
                <a:highlight>
                  <a:srgbClr val="FFFFFF"/>
                </a:highlight>
              </a:rPr>
              <a:t>Though that a few seconds startup time for an app-server is impressive? That's what an OSGi framework does on a Raspberry Pi ;-)</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87" name="Shape 187"/>
        <p:cNvGrpSpPr/>
        <p:nvPr/>
      </p:nvGrpSpPr>
      <p:grpSpPr>
        <a:xfrm>
          <a:off x="0" y="0"/>
          <a:ext cx="0" cy="0"/>
          <a:chOff x="0" y="0"/>
          <a:chExt cx="0" cy="0"/>
        </a:xfrm>
      </p:grpSpPr>
      <p:sp>
        <p:nvSpPr>
          <p:cNvPr id="188" name="Shape 188"/>
          <p:cNvSpPr txBox="1"/>
          <p:nvPr>
            <p:ph type="title"/>
          </p:nvPr>
        </p:nvSpPr>
        <p:spPr>
          <a:xfrm>
            <a:off x="1060450" y="1984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OSGi</a:t>
            </a:r>
          </a:p>
        </p:txBody>
      </p:sp>
      <p:pic>
        <p:nvPicPr>
          <p:cNvPr id="189" name="Shape 189"/>
          <p:cNvPicPr preferRelativeResize="0"/>
          <p:nvPr/>
        </p:nvPicPr>
        <p:blipFill>
          <a:blip r:embed="rId4">
            <a:alphaModFix/>
          </a:blip>
          <a:stretch>
            <a:fillRect/>
          </a:stretch>
        </p:blipFill>
        <p:spPr>
          <a:xfrm>
            <a:off x="54587" y="2461950"/>
            <a:ext cx="1895475" cy="723900"/>
          </a:xfrm>
          <a:prstGeom prst="rect">
            <a:avLst/>
          </a:prstGeom>
          <a:noFill/>
          <a:ln>
            <a:noFill/>
          </a:ln>
        </p:spPr>
      </p:pic>
      <p:sp>
        <p:nvSpPr>
          <p:cNvPr id="190" name="Shape 190"/>
          <p:cNvSpPr txBox="1"/>
          <p:nvPr/>
        </p:nvSpPr>
        <p:spPr>
          <a:xfrm>
            <a:off x="2522275" y="1978275"/>
            <a:ext cx="5771700" cy="3756600"/>
          </a:xfrm>
          <a:prstGeom prst="rect">
            <a:avLst/>
          </a:prstGeom>
          <a:noFill/>
          <a:ln>
            <a:noFill/>
          </a:ln>
        </p:spPr>
        <p:txBody>
          <a:bodyPr anchorCtr="0" anchor="ctr" bIns="91425" lIns="91425" rIns="91425" tIns="91425">
            <a:noAutofit/>
          </a:bodyPr>
          <a:lstStyle/>
          <a:p>
            <a:pPr indent="0" lvl="0" marL="0" marR="0" rtl="0">
              <a:lnSpc>
                <a:spcPct val="115000"/>
              </a:lnSpc>
              <a:spcBef>
                <a:spcPts val="0"/>
              </a:spcBef>
              <a:buNone/>
            </a:pPr>
            <a:r>
              <a:rPr b="1" lang="en-US" sz="3000">
                <a:solidFill>
                  <a:srgbClr val="444444"/>
                </a:solidFill>
                <a:highlight>
                  <a:srgbClr val="FFFFFF"/>
                </a:highlight>
              </a:rPr>
              <a:t>Long term maintainability</a:t>
            </a:r>
          </a:p>
          <a:p>
            <a:pPr lvl="0" rtl="0">
              <a:lnSpc>
                <a:spcPct val="136500"/>
              </a:lnSpc>
              <a:spcBef>
                <a:spcPts val="0"/>
              </a:spcBef>
              <a:buNone/>
            </a:pPr>
            <a:r>
              <a:rPr lang="en-US" sz="1000">
                <a:solidFill>
                  <a:srgbClr val="444444"/>
                </a:solidFill>
                <a:highlight>
                  <a:srgbClr val="FFFFFF"/>
                </a:highlight>
              </a:rPr>
              <a:t>This should probably be the key reason to use OSGi; modularity as an architectural principle.</a:t>
            </a:r>
            <a:r>
              <a:rPr b="1" lang="en-US" sz="1800">
                <a:solidFill>
                  <a:srgbClr val="444444"/>
                </a:solidFill>
                <a:highlight>
                  <a:srgbClr val="FFFFFF"/>
                </a:highlight>
              </a:rPr>
              <a:t> Modularity is key to maintainable code</a:t>
            </a:r>
            <a:r>
              <a:rPr lang="en-US" sz="1000">
                <a:solidFill>
                  <a:srgbClr val="444444"/>
                </a:solidFill>
                <a:highlight>
                  <a:srgbClr val="FFFFFF"/>
                </a:highlight>
              </a:rPr>
              <a:t>; by splitting up a code base in small modules it's much easier to reason about changes to code. This is about the basic principles of separation of concerns and low coupling/high cohesion. These principles can be applied without a modular runtime as well, but it's much easier to make mistakes because the runtime doesn't enforce module boundaries. A modular code base without a modular runtime is much more prone to "code rot", small design flaws that break modularity. Ultimately this leads to unmaintainable code.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94" name="Shape 194"/>
        <p:cNvGrpSpPr/>
        <p:nvPr/>
      </p:nvGrpSpPr>
      <p:grpSpPr>
        <a:xfrm>
          <a:off x="0" y="0"/>
          <a:ext cx="0" cy="0"/>
          <a:chOff x="0" y="0"/>
          <a:chExt cx="0" cy="0"/>
        </a:xfrm>
      </p:grpSpPr>
      <p:sp>
        <p:nvSpPr>
          <p:cNvPr id="195" name="Shape 195"/>
          <p:cNvSpPr txBox="1"/>
          <p:nvPr>
            <p:ph type="title"/>
          </p:nvPr>
        </p:nvSpPr>
        <p:spPr>
          <a:xfrm>
            <a:off x="1060450" y="1984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OSGi</a:t>
            </a:r>
          </a:p>
        </p:txBody>
      </p:sp>
      <p:pic>
        <p:nvPicPr>
          <p:cNvPr id="196" name="Shape 196"/>
          <p:cNvPicPr preferRelativeResize="0"/>
          <p:nvPr/>
        </p:nvPicPr>
        <p:blipFill>
          <a:blip r:embed="rId4">
            <a:alphaModFix/>
          </a:blip>
          <a:stretch>
            <a:fillRect/>
          </a:stretch>
        </p:blipFill>
        <p:spPr>
          <a:xfrm>
            <a:off x="54587" y="2461950"/>
            <a:ext cx="1895475" cy="723900"/>
          </a:xfrm>
          <a:prstGeom prst="rect">
            <a:avLst/>
          </a:prstGeom>
          <a:noFill/>
          <a:ln>
            <a:noFill/>
          </a:ln>
        </p:spPr>
      </p:pic>
      <p:sp>
        <p:nvSpPr>
          <p:cNvPr id="197" name="Shape 197"/>
          <p:cNvSpPr txBox="1"/>
          <p:nvPr/>
        </p:nvSpPr>
        <p:spPr>
          <a:xfrm>
            <a:off x="2034375" y="1978275"/>
            <a:ext cx="7023900" cy="3231900"/>
          </a:xfrm>
          <a:prstGeom prst="rect">
            <a:avLst/>
          </a:prstGeom>
          <a:noFill/>
          <a:ln>
            <a:noFill/>
          </a:ln>
        </p:spPr>
        <p:txBody>
          <a:bodyPr anchorCtr="0" anchor="ctr" bIns="91425" lIns="91425" rIns="91425" tIns="91425">
            <a:noAutofit/>
          </a:bodyPr>
          <a:lstStyle/>
          <a:p>
            <a:pPr lvl="0" rtl="0">
              <a:lnSpc>
                <a:spcPct val="136500"/>
              </a:lnSpc>
              <a:spcBef>
                <a:spcPts val="0"/>
              </a:spcBef>
              <a:buNone/>
            </a:pPr>
            <a:r>
              <a:rPr lang="en-US" sz="3000">
                <a:solidFill>
                  <a:srgbClr val="444444"/>
                </a:solidFill>
                <a:highlight>
                  <a:srgbClr val="FFFFFF"/>
                </a:highlight>
              </a:rPr>
              <a:t>We never need to restart an application</a:t>
            </a:r>
            <a:r>
              <a:rPr lang="en-US" sz="1000">
                <a:solidFill>
                  <a:srgbClr val="444444"/>
                </a:solidFill>
                <a:highlight>
                  <a:srgbClr val="FFFFFF"/>
                </a:highlight>
              </a:rPr>
              <a:t>. </a:t>
            </a:r>
          </a:p>
          <a:p>
            <a:pPr lvl="0" rtl="0">
              <a:lnSpc>
                <a:spcPct val="136500"/>
              </a:lnSpc>
              <a:spcBef>
                <a:spcPts val="0"/>
              </a:spcBef>
              <a:buNone/>
            </a:pPr>
            <a:r>
              <a:rPr lang="en-US" sz="1000">
                <a:solidFill>
                  <a:srgbClr val="444444"/>
                </a:solidFill>
                <a:highlight>
                  <a:srgbClr val="FFFFFF"/>
                </a:highlight>
              </a:rPr>
              <a:t>I recently blogged about this in more detail in a post "</a:t>
            </a:r>
            <a:r>
              <a:rPr lang="en-US" sz="1000">
                <a:solidFill>
                  <a:srgbClr val="3778CD"/>
                </a:solidFill>
                <a:highlight>
                  <a:srgbClr val="FFFFFF"/>
                </a:highlight>
                <a:hlinkClick r:id="rId5"/>
              </a:rPr>
              <a:t>Why OSGi Service dynamics are useful"</a:t>
            </a:r>
            <a:r>
              <a:rPr lang="en-US" sz="1000">
                <a:solidFill>
                  <a:srgbClr val="444444"/>
                </a:solidFill>
                <a:highlight>
                  <a:srgbClr val="FFFFFF"/>
                </a:highlight>
              </a:rPr>
              <a:t>.</a:t>
            </a:r>
          </a:p>
          <a:p>
            <a:pPr lvl="0" rtl="0">
              <a:lnSpc>
                <a:spcPct val="115000"/>
              </a:lnSpc>
              <a:spcBef>
                <a:spcPts val="0"/>
              </a:spcBef>
              <a:buNone/>
            </a:pPr>
            <a:r>
              <a:t/>
            </a:r>
            <a:endParaRPr sz="1000">
              <a:solidFill>
                <a:srgbClr val="444444"/>
              </a:solidFill>
              <a:highlight>
                <a:srgbClr val="FFFFFF"/>
              </a:highlight>
            </a:endParaRPr>
          </a:p>
          <a:p>
            <a:pPr indent="0" lvl="0" marL="0" marR="0" rtl="0">
              <a:lnSpc>
                <a:spcPct val="115000"/>
              </a:lnSpc>
              <a:spcBef>
                <a:spcPts val="0"/>
              </a:spcBef>
              <a:buNone/>
            </a:pPr>
            <a:r>
              <a:t/>
            </a:r>
            <a:endParaRPr b="1" sz="1050">
              <a:solidFill>
                <a:srgbClr val="444444"/>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201" name="Shape 201"/>
        <p:cNvGrpSpPr/>
        <p:nvPr/>
      </p:nvGrpSpPr>
      <p:grpSpPr>
        <a:xfrm>
          <a:off x="0" y="0"/>
          <a:ext cx="0" cy="0"/>
          <a:chOff x="0" y="0"/>
          <a:chExt cx="0" cy="0"/>
        </a:xfrm>
      </p:grpSpPr>
      <p:sp>
        <p:nvSpPr>
          <p:cNvPr id="202" name="Shape 202"/>
          <p:cNvSpPr txBox="1"/>
          <p:nvPr>
            <p:ph type="title"/>
          </p:nvPr>
        </p:nvSpPr>
        <p:spPr>
          <a:xfrm>
            <a:off x="1060450" y="1984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OSGi</a:t>
            </a:r>
          </a:p>
        </p:txBody>
      </p:sp>
      <p:pic>
        <p:nvPicPr>
          <p:cNvPr id="203" name="Shape 203"/>
          <p:cNvPicPr preferRelativeResize="0"/>
          <p:nvPr/>
        </p:nvPicPr>
        <p:blipFill>
          <a:blip r:embed="rId4">
            <a:alphaModFix/>
          </a:blip>
          <a:stretch>
            <a:fillRect/>
          </a:stretch>
        </p:blipFill>
        <p:spPr>
          <a:xfrm>
            <a:off x="54587" y="2461950"/>
            <a:ext cx="1895475" cy="723900"/>
          </a:xfrm>
          <a:prstGeom prst="rect">
            <a:avLst/>
          </a:prstGeom>
          <a:noFill/>
          <a:ln>
            <a:noFill/>
          </a:ln>
        </p:spPr>
      </p:pic>
      <p:sp>
        <p:nvSpPr>
          <p:cNvPr id="204" name="Shape 204"/>
          <p:cNvSpPr txBox="1"/>
          <p:nvPr/>
        </p:nvSpPr>
        <p:spPr>
          <a:xfrm>
            <a:off x="2034375" y="1978275"/>
            <a:ext cx="7023900" cy="3231900"/>
          </a:xfrm>
          <a:prstGeom prst="rect">
            <a:avLst/>
          </a:prstGeom>
          <a:noFill/>
          <a:ln>
            <a:noFill/>
          </a:ln>
        </p:spPr>
        <p:txBody>
          <a:bodyPr anchorCtr="0" anchor="ctr" bIns="91425" lIns="91425" rIns="91425" tIns="91425">
            <a:noAutofit/>
          </a:bodyPr>
          <a:lstStyle/>
          <a:p>
            <a:pPr lvl="0" rtl="0">
              <a:lnSpc>
                <a:spcPct val="168750"/>
              </a:lnSpc>
              <a:spcBef>
                <a:spcPts val="0"/>
              </a:spcBef>
              <a:spcAft>
                <a:spcPts val="800"/>
              </a:spcAft>
              <a:buNone/>
            </a:pPr>
            <a:r>
              <a:rPr b="1" lang="en-US" sz="1800">
                <a:solidFill>
                  <a:srgbClr val="555555"/>
                </a:solidFill>
                <a:highlight>
                  <a:srgbClr val="FFFFFF"/>
                </a:highlight>
              </a:rPr>
              <a:t>Versioning</a:t>
            </a:r>
            <a:r>
              <a:rPr lang="en-US" sz="1800">
                <a:solidFill>
                  <a:srgbClr val="555555"/>
                </a:solidFill>
                <a:highlight>
                  <a:srgbClr val="FFFFFF"/>
                </a:highlight>
              </a:rPr>
              <a:t> </a:t>
            </a:r>
          </a:p>
          <a:p>
            <a:pPr lvl="0" rtl="0">
              <a:lnSpc>
                <a:spcPct val="168750"/>
              </a:lnSpc>
              <a:spcBef>
                <a:spcPts val="0"/>
              </a:spcBef>
              <a:spcAft>
                <a:spcPts val="800"/>
              </a:spcAft>
              <a:buNone/>
            </a:pPr>
            <a:r>
              <a:rPr lang="en-US" sz="1050">
                <a:solidFill>
                  <a:srgbClr val="555555"/>
                </a:solidFill>
                <a:highlight>
                  <a:srgbClr val="FFFFFF"/>
                </a:highlight>
              </a:rPr>
              <a:t>All bundles are versioned and only bundles that can collaborate are wired together in the same </a:t>
            </a:r>
            <a:r>
              <a:rPr i="1" lang="en-US" sz="1050">
                <a:solidFill>
                  <a:srgbClr val="555555"/>
                </a:solidFill>
                <a:highlight>
                  <a:srgbClr val="FFFFFF"/>
                </a:highlight>
              </a:rPr>
              <a:t>class space</a:t>
            </a:r>
            <a:r>
              <a:rPr lang="en-US" sz="1050">
                <a:solidFill>
                  <a:srgbClr val="555555"/>
                </a:solidFill>
                <a:highlight>
                  <a:srgbClr val="FFFFFF"/>
                </a:highlight>
              </a:rPr>
              <a:t>. </a:t>
            </a:r>
          </a:p>
          <a:p>
            <a:pPr lvl="0" rtl="0">
              <a:lnSpc>
                <a:spcPct val="115000"/>
              </a:lnSpc>
              <a:spcBef>
                <a:spcPts val="0"/>
              </a:spcBef>
              <a:buNone/>
            </a:pPr>
            <a:r>
              <a:t/>
            </a:r>
            <a:endParaRPr sz="1000">
              <a:solidFill>
                <a:srgbClr val="444444"/>
              </a:solidFill>
              <a:highlight>
                <a:srgbClr val="FFFFFF"/>
              </a:highlight>
            </a:endParaRPr>
          </a:p>
          <a:p>
            <a:pPr indent="0" lvl="0" marL="0" marR="0" rtl="0">
              <a:lnSpc>
                <a:spcPct val="115000"/>
              </a:lnSpc>
              <a:spcBef>
                <a:spcPts val="0"/>
              </a:spcBef>
              <a:buNone/>
            </a:pPr>
            <a:r>
              <a:t/>
            </a:r>
            <a:endParaRPr b="1" sz="1050">
              <a:solidFill>
                <a:srgbClr val="444444"/>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208" name="Shape 208"/>
        <p:cNvGrpSpPr/>
        <p:nvPr/>
      </p:nvGrpSpPr>
      <p:grpSpPr>
        <a:xfrm>
          <a:off x="0" y="0"/>
          <a:ext cx="0" cy="0"/>
          <a:chOff x="0" y="0"/>
          <a:chExt cx="0" cy="0"/>
        </a:xfrm>
      </p:grpSpPr>
      <p:sp>
        <p:nvSpPr>
          <p:cNvPr id="209" name="Shape 209"/>
          <p:cNvSpPr txBox="1"/>
          <p:nvPr>
            <p:ph type="title"/>
          </p:nvPr>
        </p:nvSpPr>
        <p:spPr>
          <a:xfrm>
            <a:off x="1060450" y="1984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OSGi</a:t>
            </a:r>
          </a:p>
        </p:txBody>
      </p:sp>
      <p:pic>
        <p:nvPicPr>
          <p:cNvPr id="210" name="Shape 210"/>
          <p:cNvPicPr preferRelativeResize="0"/>
          <p:nvPr/>
        </p:nvPicPr>
        <p:blipFill>
          <a:blip r:embed="rId4">
            <a:alphaModFix/>
          </a:blip>
          <a:stretch>
            <a:fillRect/>
          </a:stretch>
        </p:blipFill>
        <p:spPr>
          <a:xfrm>
            <a:off x="54587" y="2461950"/>
            <a:ext cx="1895475" cy="723900"/>
          </a:xfrm>
          <a:prstGeom prst="rect">
            <a:avLst/>
          </a:prstGeom>
          <a:noFill/>
          <a:ln>
            <a:noFill/>
          </a:ln>
        </p:spPr>
      </p:pic>
      <p:pic>
        <p:nvPicPr>
          <p:cNvPr id="211" name="Shape 211"/>
          <p:cNvPicPr preferRelativeResize="0"/>
          <p:nvPr/>
        </p:nvPicPr>
        <p:blipFill>
          <a:blip r:embed="rId5">
            <a:alphaModFix/>
          </a:blip>
          <a:stretch>
            <a:fillRect/>
          </a:stretch>
        </p:blipFill>
        <p:spPr>
          <a:xfrm>
            <a:off x="2146800" y="1963950"/>
            <a:ext cx="5905500" cy="2314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215" name="Shape 215"/>
        <p:cNvGrpSpPr/>
        <p:nvPr/>
      </p:nvGrpSpPr>
      <p:grpSpPr>
        <a:xfrm>
          <a:off x="0" y="0"/>
          <a:ext cx="0" cy="0"/>
          <a:chOff x="0" y="0"/>
          <a:chExt cx="0" cy="0"/>
        </a:xfrm>
      </p:grpSpPr>
      <p:sp>
        <p:nvSpPr>
          <p:cNvPr id="216" name="Shape 216"/>
          <p:cNvSpPr txBox="1"/>
          <p:nvPr>
            <p:ph type="title"/>
          </p:nvPr>
        </p:nvSpPr>
        <p:spPr>
          <a:xfrm>
            <a:off x="1060450" y="1984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OSGi Implementations</a:t>
            </a:r>
          </a:p>
        </p:txBody>
      </p:sp>
      <p:pic>
        <p:nvPicPr>
          <p:cNvPr id="217" name="Shape 217"/>
          <p:cNvPicPr preferRelativeResize="0"/>
          <p:nvPr/>
        </p:nvPicPr>
        <p:blipFill>
          <a:blip r:embed="rId4">
            <a:alphaModFix/>
          </a:blip>
          <a:stretch>
            <a:fillRect/>
          </a:stretch>
        </p:blipFill>
        <p:spPr>
          <a:xfrm>
            <a:off x="54587" y="2461950"/>
            <a:ext cx="1895475" cy="723900"/>
          </a:xfrm>
          <a:prstGeom prst="rect">
            <a:avLst/>
          </a:prstGeom>
          <a:noFill/>
          <a:ln>
            <a:noFill/>
          </a:ln>
        </p:spPr>
      </p:pic>
      <p:pic>
        <p:nvPicPr>
          <p:cNvPr id="218" name="Shape 218"/>
          <p:cNvPicPr preferRelativeResize="0"/>
          <p:nvPr/>
        </p:nvPicPr>
        <p:blipFill>
          <a:blip r:embed="rId5">
            <a:alphaModFix/>
          </a:blip>
          <a:stretch>
            <a:fillRect/>
          </a:stretch>
        </p:blipFill>
        <p:spPr>
          <a:xfrm>
            <a:off x="2146800" y="1963950"/>
            <a:ext cx="5905500" cy="2314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89" name="Shape 89"/>
        <p:cNvGrpSpPr/>
        <p:nvPr/>
      </p:nvGrpSpPr>
      <p:grpSpPr>
        <a:xfrm>
          <a:off x="0" y="0"/>
          <a:ext cx="0" cy="0"/>
          <a:chOff x="0" y="0"/>
          <a:chExt cx="0" cy="0"/>
        </a:xfrm>
      </p:grpSpPr>
      <p:sp>
        <p:nvSpPr>
          <p:cNvPr id="90" name="Shape 90"/>
          <p:cNvSpPr txBox="1"/>
          <p:nvPr>
            <p:ph type="title"/>
          </p:nvPr>
        </p:nvSpPr>
        <p:spPr>
          <a:xfrm>
            <a:off x="1060450" y="198436"/>
            <a:ext cx="7626349" cy="7492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b="0" i="0" lang="en-US" sz="4400" u="none" cap="none" strike="noStrike">
                <a:solidFill>
                  <a:srgbClr val="FFFFFF"/>
                </a:solidFill>
                <a:latin typeface="Calibri"/>
                <a:ea typeface="Calibri"/>
                <a:cs typeface="Calibri"/>
                <a:sym typeface="Calibri"/>
              </a:rPr>
              <a:t>Agenda</a:t>
            </a:r>
          </a:p>
        </p:txBody>
      </p:sp>
      <p:sp>
        <p:nvSpPr>
          <p:cNvPr id="91" name="Shape 91"/>
          <p:cNvSpPr txBox="1"/>
          <p:nvPr>
            <p:ph idx="1" type="body"/>
          </p:nvPr>
        </p:nvSpPr>
        <p:spPr>
          <a:xfrm>
            <a:off x="539750" y="1466850"/>
            <a:ext cx="8147049" cy="4525961"/>
          </a:xfrm>
          <a:prstGeom prst="rect">
            <a:avLst/>
          </a:prstGeom>
          <a:noFill/>
          <a:ln>
            <a:noFill/>
          </a:ln>
        </p:spPr>
        <p:txBody>
          <a:bodyPr anchorCtr="0" anchor="t" bIns="45700" lIns="91425" rIns="91425" tIns="45700">
            <a:noAutofit/>
          </a:bodyPr>
          <a:lstStyle/>
          <a:p>
            <a:pPr indent="0" lvl="0" marL="0" marR="0" rtl="0" algn="l">
              <a:lnSpc>
                <a:spcPct val="100000"/>
              </a:lnSpc>
              <a:spcBef>
                <a:spcPts val="560"/>
              </a:spcBef>
              <a:spcAft>
                <a:spcPts val="0"/>
              </a:spcAft>
              <a:buNone/>
            </a:pPr>
            <a:r>
              <a:rPr lang="en-US"/>
              <a:t>-Modularity</a:t>
            </a:r>
            <a:br>
              <a:rPr lang="en-US"/>
            </a:br>
            <a:br>
              <a:rPr lang="en-US"/>
            </a:br>
            <a:r>
              <a:rPr lang="en-US"/>
              <a:t>-What is OSGi</a:t>
            </a:r>
            <a:br>
              <a:rPr lang="en-US"/>
            </a:br>
            <a:br>
              <a:rPr lang="en-US"/>
            </a:br>
            <a:r>
              <a:rPr lang="en-US"/>
              <a:t>-Benefits of Using OSGi</a:t>
            </a:r>
            <a:br>
              <a:rPr lang="en-US"/>
            </a:br>
            <a:br>
              <a:rPr lang="en-US"/>
            </a:br>
            <a:r>
              <a:rPr lang="en-US"/>
              <a:t>-OSGi examples</a:t>
            </a:r>
            <a:br>
              <a:rPr lang="en-US"/>
            </a:br>
            <a:br>
              <a:rPr lang="en-US"/>
            </a:br>
            <a:r>
              <a:rPr lang="en-US"/>
              <a:t>-Example Use Case. How could we benefit using OSGi and Akka together?</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222" name="Shape 222"/>
        <p:cNvGrpSpPr/>
        <p:nvPr/>
      </p:nvGrpSpPr>
      <p:grpSpPr>
        <a:xfrm>
          <a:off x="0" y="0"/>
          <a:ext cx="0" cy="0"/>
          <a:chOff x="0" y="0"/>
          <a:chExt cx="0" cy="0"/>
        </a:xfrm>
      </p:grpSpPr>
      <p:sp>
        <p:nvSpPr>
          <p:cNvPr id="223" name="Shape 223"/>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Equinox: Let’s try it</a:t>
            </a:r>
          </a:p>
        </p:txBody>
      </p:sp>
      <p:pic>
        <p:nvPicPr>
          <p:cNvPr id="224" name="Shape 224"/>
          <p:cNvPicPr preferRelativeResize="0"/>
          <p:nvPr/>
        </p:nvPicPr>
        <p:blipFill>
          <a:blip r:embed="rId4">
            <a:alphaModFix/>
          </a:blip>
          <a:stretch>
            <a:fillRect/>
          </a:stretch>
        </p:blipFill>
        <p:spPr>
          <a:xfrm>
            <a:off x="131850" y="2413400"/>
            <a:ext cx="4000500" cy="2300299"/>
          </a:xfrm>
          <a:prstGeom prst="rect">
            <a:avLst/>
          </a:prstGeom>
          <a:noFill/>
          <a:ln>
            <a:noFill/>
          </a:ln>
        </p:spPr>
      </p:pic>
      <p:pic>
        <p:nvPicPr>
          <p:cNvPr id="225" name="Shape 225"/>
          <p:cNvPicPr preferRelativeResize="0"/>
          <p:nvPr/>
        </p:nvPicPr>
        <p:blipFill>
          <a:blip r:embed="rId5">
            <a:alphaModFix/>
          </a:blip>
          <a:stretch>
            <a:fillRect/>
          </a:stretch>
        </p:blipFill>
        <p:spPr>
          <a:xfrm>
            <a:off x="5358900" y="2070600"/>
            <a:ext cx="2933700" cy="1562100"/>
          </a:xfrm>
          <a:prstGeom prst="rect">
            <a:avLst/>
          </a:prstGeom>
          <a:noFill/>
          <a:ln>
            <a:noFill/>
          </a:ln>
        </p:spPr>
      </p:pic>
      <p:pic>
        <p:nvPicPr>
          <p:cNvPr id="226" name="Shape 226"/>
          <p:cNvPicPr preferRelativeResize="0"/>
          <p:nvPr/>
        </p:nvPicPr>
        <p:blipFill>
          <a:blip r:embed="rId6">
            <a:alphaModFix/>
          </a:blip>
          <a:stretch>
            <a:fillRect/>
          </a:stretch>
        </p:blipFill>
        <p:spPr>
          <a:xfrm>
            <a:off x="131850" y="5652300"/>
            <a:ext cx="8880299" cy="510049"/>
          </a:xfrm>
          <a:prstGeom prst="rect">
            <a:avLst/>
          </a:prstGeom>
          <a:noFill/>
          <a:ln>
            <a:noFill/>
          </a:ln>
        </p:spPr>
      </p:pic>
      <p:pic>
        <p:nvPicPr>
          <p:cNvPr id="227" name="Shape 227"/>
          <p:cNvPicPr preferRelativeResize="0"/>
          <p:nvPr/>
        </p:nvPicPr>
        <p:blipFill>
          <a:blip r:embed="rId7">
            <a:alphaModFix/>
          </a:blip>
          <a:stretch>
            <a:fillRect/>
          </a:stretch>
        </p:blipFill>
        <p:spPr>
          <a:xfrm>
            <a:off x="4331401" y="3332274"/>
            <a:ext cx="4715950" cy="2119700"/>
          </a:xfrm>
          <a:prstGeom prst="rect">
            <a:avLst/>
          </a:prstGeom>
          <a:noFill/>
          <a:ln>
            <a:noFill/>
          </a:ln>
        </p:spPr>
      </p:pic>
      <p:sp>
        <p:nvSpPr>
          <p:cNvPr id="228" name="Shape 228"/>
          <p:cNvSpPr txBox="1"/>
          <p:nvPr/>
        </p:nvSpPr>
        <p:spPr>
          <a:xfrm>
            <a:off x="131850" y="1173800"/>
            <a:ext cx="8880300" cy="1239600"/>
          </a:xfrm>
          <a:prstGeom prst="rect">
            <a:avLst/>
          </a:prstGeom>
          <a:noFill/>
          <a:ln>
            <a:noFill/>
          </a:ln>
        </p:spPr>
        <p:txBody>
          <a:bodyPr anchorCtr="0" anchor="ctr" bIns="91425" lIns="91425" rIns="91425" tIns="91425">
            <a:noAutofit/>
          </a:bodyPr>
          <a:lstStyle/>
          <a:p>
            <a:pPr lvl="0" rtl="0">
              <a:lnSpc>
                <a:spcPct val="109090"/>
              </a:lnSpc>
              <a:spcBef>
                <a:spcPts val="0"/>
              </a:spcBef>
              <a:buNone/>
            </a:pPr>
            <a:r>
              <a:rPr lang="en-US" sz="3600">
                <a:solidFill>
                  <a:schemeClr val="dk1"/>
                </a:solidFill>
                <a:highlight>
                  <a:srgbClr val="FFFFFF"/>
                </a:highlight>
              </a:rPr>
              <a:t>java -jar org.eclipse.osgi_3.2.0.jar -console</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232" name="Shape 232"/>
        <p:cNvGrpSpPr/>
        <p:nvPr/>
      </p:nvGrpSpPr>
      <p:grpSpPr>
        <a:xfrm>
          <a:off x="0" y="0"/>
          <a:ext cx="0" cy="0"/>
          <a:chOff x="0" y="0"/>
          <a:chExt cx="0" cy="0"/>
        </a:xfrm>
      </p:grpSpPr>
      <p:sp>
        <p:nvSpPr>
          <p:cNvPr id="233" name="Shape 233"/>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First module: just an interface</a:t>
            </a:r>
          </a:p>
        </p:txBody>
      </p:sp>
      <p:pic>
        <p:nvPicPr>
          <p:cNvPr id="234" name="Shape 234"/>
          <p:cNvPicPr preferRelativeResize="0"/>
          <p:nvPr/>
        </p:nvPicPr>
        <p:blipFill>
          <a:blip r:embed="rId4">
            <a:alphaModFix/>
          </a:blip>
          <a:stretch>
            <a:fillRect/>
          </a:stretch>
        </p:blipFill>
        <p:spPr>
          <a:xfrm>
            <a:off x="777433" y="3812425"/>
            <a:ext cx="6008116" cy="2037150"/>
          </a:xfrm>
          <a:prstGeom prst="rect">
            <a:avLst/>
          </a:prstGeom>
          <a:noFill/>
          <a:ln>
            <a:noFill/>
          </a:ln>
        </p:spPr>
      </p:pic>
      <p:pic>
        <p:nvPicPr>
          <p:cNvPr id="235" name="Shape 235"/>
          <p:cNvPicPr preferRelativeResize="0"/>
          <p:nvPr/>
        </p:nvPicPr>
        <p:blipFill>
          <a:blip r:embed="rId5">
            <a:alphaModFix/>
          </a:blip>
          <a:stretch>
            <a:fillRect/>
          </a:stretch>
        </p:blipFill>
        <p:spPr>
          <a:xfrm>
            <a:off x="226800" y="1365950"/>
            <a:ext cx="7626299" cy="20371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239" name="Shape 239"/>
        <p:cNvGrpSpPr/>
        <p:nvPr/>
      </p:nvGrpSpPr>
      <p:grpSpPr>
        <a:xfrm>
          <a:off x="0" y="0"/>
          <a:ext cx="0" cy="0"/>
          <a:chOff x="0" y="0"/>
          <a:chExt cx="0" cy="0"/>
        </a:xfrm>
      </p:grpSpPr>
      <p:sp>
        <p:nvSpPr>
          <p:cNvPr id="240" name="Shape 240"/>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Hello World in OSGi</a:t>
            </a:r>
          </a:p>
        </p:txBody>
      </p:sp>
      <p:pic>
        <p:nvPicPr>
          <p:cNvPr id="241" name="Shape 241"/>
          <p:cNvPicPr preferRelativeResize="0"/>
          <p:nvPr/>
        </p:nvPicPr>
        <p:blipFill>
          <a:blip r:embed="rId4">
            <a:alphaModFix/>
          </a:blip>
          <a:stretch>
            <a:fillRect/>
          </a:stretch>
        </p:blipFill>
        <p:spPr>
          <a:xfrm>
            <a:off x="46300" y="1195099"/>
            <a:ext cx="6318625" cy="5064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245" name="Shape 245"/>
        <p:cNvGrpSpPr/>
        <p:nvPr/>
      </p:nvGrpSpPr>
      <p:grpSpPr>
        <a:xfrm>
          <a:off x="0" y="0"/>
          <a:ext cx="0" cy="0"/>
          <a:chOff x="0" y="0"/>
          <a:chExt cx="0" cy="0"/>
        </a:xfrm>
      </p:grpSpPr>
      <p:sp>
        <p:nvSpPr>
          <p:cNvPr id="246" name="Shape 246"/>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Hello World in OSGi</a:t>
            </a:r>
          </a:p>
        </p:txBody>
      </p:sp>
      <p:pic>
        <p:nvPicPr>
          <p:cNvPr id="247" name="Shape 247"/>
          <p:cNvPicPr preferRelativeResize="0"/>
          <p:nvPr/>
        </p:nvPicPr>
        <p:blipFill>
          <a:blip r:embed="rId4">
            <a:alphaModFix/>
          </a:blip>
          <a:stretch>
            <a:fillRect/>
          </a:stretch>
        </p:blipFill>
        <p:spPr>
          <a:xfrm>
            <a:off x="892475" y="1241125"/>
            <a:ext cx="6990375" cy="5027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251" name="Shape 251"/>
        <p:cNvGrpSpPr/>
        <p:nvPr/>
      </p:nvGrpSpPr>
      <p:grpSpPr>
        <a:xfrm>
          <a:off x="0" y="0"/>
          <a:ext cx="0" cy="0"/>
          <a:chOff x="0" y="0"/>
          <a:chExt cx="0" cy="0"/>
        </a:xfrm>
      </p:grpSpPr>
      <p:sp>
        <p:nvSpPr>
          <p:cNvPr id="252" name="Shape 252"/>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Hello World in OSGi</a:t>
            </a:r>
          </a:p>
        </p:txBody>
      </p:sp>
      <p:pic>
        <p:nvPicPr>
          <p:cNvPr id="253" name="Shape 253"/>
          <p:cNvPicPr preferRelativeResize="0"/>
          <p:nvPr/>
        </p:nvPicPr>
        <p:blipFill>
          <a:blip r:embed="rId4">
            <a:alphaModFix/>
          </a:blip>
          <a:stretch>
            <a:fillRect/>
          </a:stretch>
        </p:blipFill>
        <p:spPr>
          <a:xfrm>
            <a:off x="57083" y="2641933"/>
            <a:ext cx="9029849" cy="28607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257" name="Shape 257"/>
        <p:cNvGrpSpPr/>
        <p:nvPr/>
      </p:nvGrpSpPr>
      <p:grpSpPr>
        <a:xfrm>
          <a:off x="0" y="0"/>
          <a:ext cx="0" cy="0"/>
          <a:chOff x="0" y="0"/>
          <a:chExt cx="0" cy="0"/>
        </a:xfrm>
      </p:grpSpPr>
      <p:sp>
        <p:nvSpPr>
          <p:cNvPr id="258" name="Shape 258"/>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Hello World in OSGi</a:t>
            </a:r>
          </a:p>
        </p:txBody>
      </p:sp>
      <p:sp>
        <p:nvSpPr>
          <p:cNvPr id="259" name="Shape 259"/>
          <p:cNvSpPr txBox="1"/>
          <p:nvPr/>
        </p:nvSpPr>
        <p:spPr>
          <a:xfrm>
            <a:off x="405025" y="1491275"/>
            <a:ext cx="8386200" cy="4538400"/>
          </a:xfrm>
          <a:prstGeom prst="rect">
            <a:avLst/>
          </a:prstGeom>
          <a:noFill/>
          <a:ln>
            <a:noFill/>
          </a:ln>
        </p:spPr>
        <p:txBody>
          <a:bodyPr anchorCtr="0" anchor="t" bIns="91425" lIns="91425" rIns="91425" tIns="91425">
            <a:noAutofit/>
          </a:bodyPr>
          <a:lstStyle/>
          <a:p>
            <a:pPr lvl="0">
              <a:spcBef>
                <a:spcPts val="0"/>
              </a:spcBef>
              <a:buNone/>
            </a:pPr>
            <a:r>
              <a:rPr lang="en-US" sz="9600"/>
              <a:t>Let’s try it!</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263" name="Shape 263"/>
        <p:cNvGrpSpPr/>
        <p:nvPr/>
      </p:nvGrpSpPr>
      <p:grpSpPr>
        <a:xfrm>
          <a:off x="0" y="0"/>
          <a:ext cx="0" cy="0"/>
          <a:chOff x="0" y="0"/>
          <a:chExt cx="0" cy="0"/>
        </a:xfrm>
      </p:grpSpPr>
      <p:sp>
        <p:nvSpPr>
          <p:cNvPr id="264" name="Shape 264"/>
          <p:cNvSpPr txBox="1"/>
          <p:nvPr/>
        </p:nvSpPr>
        <p:spPr>
          <a:xfrm>
            <a:off x="530850" y="4686300"/>
            <a:ext cx="8082300" cy="883800"/>
          </a:xfrm>
          <a:prstGeom prst="rect">
            <a:avLst/>
          </a:prstGeom>
          <a:noFill/>
          <a:ln>
            <a:noFill/>
          </a:ln>
        </p:spPr>
        <p:txBody>
          <a:bodyPr anchorCtr="0" anchor="t" bIns="91425" lIns="91425" rIns="91425" tIns="91425">
            <a:noAutofit/>
          </a:bodyPr>
          <a:lstStyle/>
          <a:p>
            <a:pPr lvl="0" rtl="0">
              <a:spcBef>
                <a:spcPts val="0"/>
              </a:spcBef>
              <a:buNone/>
            </a:pPr>
            <a:r>
              <a:rPr lang="en-US" sz="4800"/>
              <a:t>It was not that hard, was it?</a:t>
            </a:r>
          </a:p>
        </p:txBody>
      </p:sp>
      <p:sp>
        <p:nvSpPr>
          <p:cNvPr id="265" name="Shape 265"/>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Hello World in OSGi</a:t>
            </a:r>
          </a:p>
        </p:txBody>
      </p:sp>
      <p:sp>
        <p:nvSpPr>
          <p:cNvPr id="266" name="Shape 266"/>
          <p:cNvSpPr txBox="1"/>
          <p:nvPr/>
        </p:nvSpPr>
        <p:spPr>
          <a:xfrm>
            <a:off x="1307150" y="1979150"/>
            <a:ext cx="6351600" cy="2273700"/>
          </a:xfrm>
          <a:prstGeom prst="rect">
            <a:avLst/>
          </a:prstGeom>
          <a:noFill/>
          <a:ln>
            <a:noFill/>
          </a:ln>
        </p:spPr>
        <p:txBody>
          <a:bodyPr anchorCtr="0" anchor="t" bIns="91425" lIns="91425" rIns="91425" tIns="91425">
            <a:noAutofit/>
          </a:bodyPr>
          <a:lstStyle/>
          <a:p>
            <a:pPr lvl="0">
              <a:spcBef>
                <a:spcPts val="0"/>
              </a:spcBef>
              <a:buNone/>
            </a:pPr>
            <a:r>
              <a:rPr lang="en-US" sz="9600"/>
              <a:t>THE </a:t>
            </a:r>
            <a:r>
              <a:rPr lang="en-US" sz="9600"/>
              <a:t>END</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270" name="Shape 270"/>
        <p:cNvGrpSpPr/>
        <p:nvPr/>
      </p:nvGrpSpPr>
      <p:grpSpPr>
        <a:xfrm>
          <a:off x="0" y="0"/>
          <a:ext cx="0" cy="0"/>
          <a:chOff x="0" y="0"/>
          <a:chExt cx="0" cy="0"/>
        </a:xfrm>
      </p:grpSpPr>
      <p:sp>
        <p:nvSpPr>
          <p:cNvPr id="271" name="Shape 271"/>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OSGi: Lifecycle of a bundle</a:t>
            </a:r>
          </a:p>
        </p:txBody>
      </p:sp>
      <p:pic>
        <p:nvPicPr>
          <p:cNvPr id="272" name="Shape 272"/>
          <p:cNvPicPr preferRelativeResize="0"/>
          <p:nvPr/>
        </p:nvPicPr>
        <p:blipFill>
          <a:blip r:embed="rId4">
            <a:alphaModFix/>
          </a:blip>
          <a:stretch>
            <a:fillRect/>
          </a:stretch>
        </p:blipFill>
        <p:spPr>
          <a:xfrm>
            <a:off x="316475" y="1252462"/>
            <a:ext cx="8343900" cy="4905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276" name="Shape 276"/>
        <p:cNvGrpSpPr/>
        <p:nvPr/>
      </p:nvGrpSpPr>
      <p:grpSpPr>
        <a:xfrm>
          <a:off x="0" y="0"/>
          <a:ext cx="0" cy="0"/>
          <a:chOff x="0" y="0"/>
          <a:chExt cx="0" cy="0"/>
        </a:xfrm>
      </p:grpSpPr>
      <p:sp>
        <p:nvSpPr>
          <p:cNvPr id="277" name="Shape 277"/>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Eclipse IDE uses OSGi too!!</a:t>
            </a:r>
          </a:p>
        </p:txBody>
      </p:sp>
      <p:pic>
        <p:nvPicPr>
          <p:cNvPr id="278" name="Shape 278"/>
          <p:cNvPicPr preferRelativeResize="0"/>
          <p:nvPr/>
        </p:nvPicPr>
        <p:blipFill>
          <a:blip r:embed="rId4">
            <a:alphaModFix/>
          </a:blip>
          <a:stretch>
            <a:fillRect/>
          </a:stretch>
        </p:blipFill>
        <p:spPr>
          <a:xfrm>
            <a:off x="0" y="2382700"/>
            <a:ext cx="8949700" cy="3909725"/>
          </a:xfrm>
          <a:prstGeom prst="rect">
            <a:avLst/>
          </a:prstGeom>
          <a:noFill/>
          <a:ln>
            <a:noFill/>
          </a:ln>
        </p:spPr>
      </p:pic>
      <p:pic>
        <p:nvPicPr>
          <p:cNvPr id="279" name="Shape 279"/>
          <p:cNvPicPr preferRelativeResize="0"/>
          <p:nvPr/>
        </p:nvPicPr>
        <p:blipFill>
          <a:blip r:embed="rId5">
            <a:alphaModFix/>
          </a:blip>
          <a:stretch>
            <a:fillRect/>
          </a:stretch>
        </p:blipFill>
        <p:spPr>
          <a:xfrm>
            <a:off x="3442150" y="1191875"/>
            <a:ext cx="2668499" cy="1420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283" name="Shape 283"/>
        <p:cNvGrpSpPr/>
        <p:nvPr/>
      </p:nvGrpSpPr>
      <p:grpSpPr>
        <a:xfrm>
          <a:off x="0" y="0"/>
          <a:ext cx="0" cy="0"/>
          <a:chOff x="0" y="0"/>
          <a:chExt cx="0" cy="0"/>
        </a:xfrm>
      </p:grpSpPr>
      <p:sp>
        <p:nvSpPr>
          <p:cNvPr id="284" name="Shape 284"/>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Eclipse IDE uses OSGi too!!</a:t>
            </a:r>
          </a:p>
        </p:txBody>
      </p:sp>
      <p:pic>
        <p:nvPicPr>
          <p:cNvPr id="285" name="Shape 285"/>
          <p:cNvPicPr preferRelativeResize="0"/>
          <p:nvPr/>
        </p:nvPicPr>
        <p:blipFill>
          <a:blip r:embed="rId4">
            <a:alphaModFix/>
          </a:blip>
          <a:stretch>
            <a:fillRect/>
          </a:stretch>
        </p:blipFill>
        <p:spPr>
          <a:xfrm>
            <a:off x="716550" y="1486737"/>
            <a:ext cx="2668499" cy="1420900"/>
          </a:xfrm>
          <a:prstGeom prst="rect">
            <a:avLst/>
          </a:prstGeom>
          <a:noFill/>
          <a:ln>
            <a:noFill/>
          </a:ln>
        </p:spPr>
      </p:pic>
      <p:sp>
        <p:nvSpPr>
          <p:cNvPr id="286" name="Shape 286"/>
          <p:cNvSpPr txBox="1"/>
          <p:nvPr/>
        </p:nvSpPr>
        <p:spPr>
          <a:xfrm>
            <a:off x="144250" y="3437775"/>
            <a:ext cx="9558900" cy="888000"/>
          </a:xfrm>
          <a:prstGeom prst="rect">
            <a:avLst/>
          </a:prstGeom>
          <a:noFill/>
          <a:ln>
            <a:noFill/>
          </a:ln>
        </p:spPr>
        <p:txBody>
          <a:bodyPr anchorCtr="0" anchor="t" bIns="91425" lIns="91425" rIns="91425" tIns="91425">
            <a:noAutofit/>
          </a:bodyPr>
          <a:lstStyle/>
          <a:p>
            <a:pPr lvl="0">
              <a:spcBef>
                <a:spcPts val="0"/>
              </a:spcBef>
              <a:buNone/>
            </a:pPr>
            <a:r>
              <a:rPr lang="en-US" sz="3400"/>
              <a:t>What happens if we stop a bundle in eclipse?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95" name="Shape 95"/>
        <p:cNvGrpSpPr/>
        <p:nvPr/>
      </p:nvGrpSpPr>
      <p:grpSpPr>
        <a:xfrm>
          <a:off x="0" y="0"/>
          <a:ext cx="0" cy="0"/>
          <a:chOff x="0" y="0"/>
          <a:chExt cx="0" cy="0"/>
        </a:xfrm>
      </p:grpSpPr>
      <p:pic>
        <p:nvPicPr>
          <p:cNvPr id="96" name="Shape 96"/>
          <p:cNvPicPr preferRelativeResize="0"/>
          <p:nvPr/>
        </p:nvPicPr>
        <p:blipFill>
          <a:blip r:embed="rId4">
            <a:alphaModFix/>
          </a:blip>
          <a:stretch>
            <a:fillRect/>
          </a:stretch>
        </p:blipFill>
        <p:spPr>
          <a:xfrm>
            <a:off x="2782025" y="1272287"/>
            <a:ext cx="6305550" cy="1781175"/>
          </a:xfrm>
          <a:prstGeom prst="rect">
            <a:avLst/>
          </a:prstGeom>
          <a:noFill/>
          <a:ln>
            <a:noFill/>
          </a:ln>
        </p:spPr>
      </p:pic>
      <p:sp>
        <p:nvSpPr>
          <p:cNvPr id="97" name="Shape 97"/>
          <p:cNvSpPr txBox="1"/>
          <p:nvPr>
            <p:ph type="title"/>
          </p:nvPr>
        </p:nvSpPr>
        <p:spPr>
          <a:xfrm>
            <a:off x="1060450" y="1984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Modularity</a:t>
            </a:r>
          </a:p>
        </p:txBody>
      </p:sp>
      <p:sp>
        <p:nvSpPr>
          <p:cNvPr id="98" name="Shape 98"/>
          <p:cNvSpPr txBox="1"/>
          <p:nvPr/>
        </p:nvSpPr>
        <p:spPr>
          <a:xfrm>
            <a:off x="2980600" y="3094875"/>
            <a:ext cx="5961300" cy="1266000"/>
          </a:xfrm>
          <a:prstGeom prst="rect">
            <a:avLst/>
          </a:prstGeom>
          <a:noFill/>
          <a:ln>
            <a:noFill/>
          </a:ln>
        </p:spPr>
        <p:txBody>
          <a:bodyPr anchorCtr="0" anchor="ctr" bIns="91425" lIns="91425" rIns="91425" tIns="91425">
            <a:noAutofit/>
          </a:bodyPr>
          <a:lstStyle/>
          <a:p>
            <a:pPr lvl="0" rtl="0">
              <a:spcBef>
                <a:spcPts val="0"/>
              </a:spcBef>
              <a:buNone/>
            </a:pPr>
            <a:r>
              <a:rPr lang="en-US" sz="2400">
                <a:solidFill>
                  <a:srgbClr val="252525"/>
                </a:solidFill>
                <a:highlight>
                  <a:srgbClr val="FFFFFF"/>
                </a:highlight>
              </a:rPr>
              <a:t>E</a:t>
            </a:r>
            <a:r>
              <a:rPr lang="en-US" sz="2400">
                <a:solidFill>
                  <a:srgbClr val="252525"/>
                </a:solidFill>
                <a:highlight>
                  <a:srgbClr val="FFFFFF"/>
                </a:highlight>
              </a:rPr>
              <a:t>ach module contains everything necessary to execute only one aspect of the desired functionality.</a:t>
            </a:r>
          </a:p>
        </p:txBody>
      </p:sp>
      <p:pic>
        <p:nvPicPr>
          <p:cNvPr id="99" name="Shape 99"/>
          <p:cNvPicPr preferRelativeResize="0"/>
          <p:nvPr/>
        </p:nvPicPr>
        <p:blipFill>
          <a:blip r:embed="rId5">
            <a:alphaModFix/>
          </a:blip>
          <a:stretch>
            <a:fillRect/>
          </a:stretch>
        </p:blipFill>
        <p:spPr>
          <a:xfrm>
            <a:off x="52750" y="1272300"/>
            <a:ext cx="2886801" cy="2886800"/>
          </a:xfrm>
          <a:prstGeom prst="rect">
            <a:avLst/>
          </a:prstGeom>
          <a:noFill/>
          <a:ln>
            <a:noFill/>
          </a:ln>
        </p:spPr>
      </p:pic>
      <p:pic>
        <p:nvPicPr>
          <p:cNvPr id="100" name="Shape 100"/>
          <p:cNvPicPr preferRelativeResize="0"/>
          <p:nvPr/>
        </p:nvPicPr>
        <p:blipFill>
          <a:blip r:embed="rId6">
            <a:alphaModFix/>
          </a:blip>
          <a:stretch>
            <a:fillRect/>
          </a:stretch>
        </p:blipFill>
        <p:spPr>
          <a:xfrm>
            <a:off x="262650" y="4322175"/>
            <a:ext cx="2466975" cy="1847850"/>
          </a:xfrm>
          <a:prstGeom prst="rect">
            <a:avLst/>
          </a:prstGeom>
          <a:noFill/>
          <a:ln>
            <a:noFill/>
          </a:ln>
        </p:spPr>
      </p:pic>
      <p:pic>
        <p:nvPicPr>
          <p:cNvPr id="101" name="Shape 101"/>
          <p:cNvPicPr preferRelativeResize="0"/>
          <p:nvPr/>
        </p:nvPicPr>
        <p:blipFill>
          <a:blip r:embed="rId7">
            <a:alphaModFix/>
          </a:blip>
          <a:stretch>
            <a:fillRect/>
          </a:stretch>
        </p:blipFill>
        <p:spPr>
          <a:xfrm>
            <a:off x="3215412" y="4465750"/>
            <a:ext cx="2466975" cy="1847850"/>
          </a:xfrm>
          <a:prstGeom prst="rect">
            <a:avLst/>
          </a:prstGeom>
          <a:noFill/>
          <a:ln>
            <a:noFill/>
          </a:ln>
        </p:spPr>
      </p:pic>
      <p:pic>
        <p:nvPicPr>
          <p:cNvPr id="102" name="Shape 102"/>
          <p:cNvPicPr preferRelativeResize="0"/>
          <p:nvPr/>
        </p:nvPicPr>
        <p:blipFill>
          <a:blip r:embed="rId8">
            <a:alphaModFix/>
          </a:blip>
          <a:stretch>
            <a:fillRect/>
          </a:stretch>
        </p:blipFill>
        <p:spPr>
          <a:xfrm>
            <a:off x="6409962" y="4322175"/>
            <a:ext cx="2466975" cy="1847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290" name="Shape 290"/>
        <p:cNvGrpSpPr/>
        <p:nvPr/>
      </p:nvGrpSpPr>
      <p:grpSpPr>
        <a:xfrm>
          <a:off x="0" y="0"/>
          <a:ext cx="0" cy="0"/>
          <a:chOff x="0" y="0"/>
          <a:chExt cx="0" cy="0"/>
        </a:xfrm>
      </p:grpSpPr>
      <p:sp>
        <p:nvSpPr>
          <p:cNvPr id="291" name="Shape 291"/>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Eclipse IDE uses OSGi too!!</a:t>
            </a:r>
          </a:p>
        </p:txBody>
      </p:sp>
      <p:pic>
        <p:nvPicPr>
          <p:cNvPr id="292" name="Shape 292"/>
          <p:cNvPicPr preferRelativeResize="0"/>
          <p:nvPr/>
        </p:nvPicPr>
        <p:blipFill>
          <a:blip r:embed="rId4">
            <a:alphaModFix/>
          </a:blip>
          <a:stretch>
            <a:fillRect/>
          </a:stretch>
        </p:blipFill>
        <p:spPr>
          <a:xfrm>
            <a:off x="237875" y="1228987"/>
            <a:ext cx="2668499" cy="1420900"/>
          </a:xfrm>
          <a:prstGeom prst="rect">
            <a:avLst/>
          </a:prstGeom>
          <a:noFill/>
          <a:ln>
            <a:noFill/>
          </a:ln>
        </p:spPr>
      </p:pic>
      <p:sp>
        <p:nvSpPr>
          <p:cNvPr id="293" name="Shape 293"/>
          <p:cNvSpPr txBox="1"/>
          <p:nvPr/>
        </p:nvSpPr>
        <p:spPr>
          <a:xfrm>
            <a:off x="457225" y="2231875"/>
            <a:ext cx="9558900" cy="888000"/>
          </a:xfrm>
          <a:prstGeom prst="rect">
            <a:avLst/>
          </a:prstGeom>
          <a:noFill/>
          <a:ln>
            <a:noFill/>
          </a:ln>
        </p:spPr>
        <p:txBody>
          <a:bodyPr anchorCtr="0" anchor="t" bIns="91425" lIns="91425" rIns="91425" tIns="91425">
            <a:noAutofit/>
          </a:bodyPr>
          <a:lstStyle/>
          <a:p>
            <a:pPr lvl="0" rtl="0">
              <a:spcBef>
                <a:spcPts val="0"/>
              </a:spcBef>
              <a:buNone/>
            </a:pPr>
            <a:r>
              <a:rPr lang="en-US" sz="3400"/>
              <a:t>What happens if we stop a bundle in eclipse?</a:t>
            </a:r>
          </a:p>
        </p:txBody>
      </p:sp>
      <p:pic>
        <p:nvPicPr>
          <p:cNvPr id="294" name="Shape 294"/>
          <p:cNvPicPr preferRelativeResize="0"/>
          <p:nvPr/>
        </p:nvPicPr>
        <p:blipFill>
          <a:blip r:embed="rId5">
            <a:alphaModFix/>
          </a:blip>
          <a:stretch>
            <a:fillRect/>
          </a:stretch>
        </p:blipFill>
        <p:spPr>
          <a:xfrm>
            <a:off x="2996875" y="2907637"/>
            <a:ext cx="6096000" cy="3343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298" name="Shape 298"/>
        <p:cNvGrpSpPr/>
        <p:nvPr/>
      </p:nvGrpSpPr>
      <p:grpSpPr>
        <a:xfrm>
          <a:off x="0" y="0"/>
          <a:ext cx="0" cy="0"/>
          <a:chOff x="0" y="0"/>
          <a:chExt cx="0" cy="0"/>
        </a:xfrm>
      </p:grpSpPr>
      <p:sp>
        <p:nvSpPr>
          <p:cNvPr id="299" name="Shape 299"/>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Register a Service in OSGi</a:t>
            </a:r>
          </a:p>
        </p:txBody>
      </p:sp>
      <p:pic>
        <p:nvPicPr>
          <p:cNvPr id="300" name="Shape 300"/>
          <p:cNvPicPr preferRelativeResize="0"/>
          <p:nvPr/>
        </p:nvPicPr>
        <p:blipFill>
          <a:blip r:embed="rId4">
            <a:alphaModFix/>
          </a:blip>
          <a:stretch>
            <a:fillRect/>
          </a:stretch>
        </p:blipFill>
        <p:spPr>
          <a:xfrm>
            <a:off x="64449" y="2725800"/>
            <a:ext cx="9079549" cy="1499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304" name="Shape 304"/>
        <p:cNvGrpSpPr/>
        <p:nvPr/>
      </p:nvGrpSpPr>
      <p:grpSpPr>
        <a:xfrm>
          <a:off x="0" y="0"/>
          <a:ext cx="0" cy="0"/>
          <a:chOff x="0" y="0"/>
          <a:chExt cx="0" cy="0"/>
        </a:xfrm>
      </p:grpSpPr>
      <p:sp>
        <p:nvSpPr>
          <p:cNvPr id="305" name="Shape 305"/>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Find a Service in OSGi</a:t>
            </a:r>
          </a:p>
        </p:txBody>
      </p:sp>
      <p:pic>
        <p:nvPicPr>
          <p:cNvPr id="306" name="Shape 306"/>
          <p:cNvPicPr preferRelativeResize="0"/>
          <p:nvPr/>
        </p:nvPicPr>
        <p:blipFill>
          <a:blip r:embed="rId4">
            <a:alphaModFix/>
          </a:blip>
          <a:stretch>
            <a:fillRect/>
          </a:stretch>
        </p:blipFill>
        <p:spPr>
          <a:xfrm>
            <a:off x="0" y="1978387"/>
            <a:ext cx="9144000" cy="10686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310" name="Shape 310"/>
        <p:cNvGrpSpPr/>
        <p:nvPr/>
      </p:nvGrpSpPr>
      <p:grpSpPr>
        <a:xfrm>
          <a:off x="0" y="0"/>
          <a:ext cx="0" cy="0"/>
          <a:chOff x="0" y="0"/>
          <a:chExt cx="0" cy="0"/>
        </a:xfrm>
      </p:grpSpPr>
      <p:sp>
        <p:nvSpPr>
          <p:cNvPr id="311" name="Shape 311"/>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OSGi Service Pattern</a:t>
            </a:r>
          </a:p>
        </p:txBody>
      </p:sp>
      <p:pic>
        <p:nvPicPr>
          <p:cNvPr id="312" name="Shape 312"/>
          <p:cNvPicPr preferRelativeResize="0"/>
          <p:nvPr/>
        </p:nvPicPr>
        <p:blipFill>
          <a:blip r:embed="rId4">
            <a:alphaModFix/>
          </a:blip>
          <a:stretch>
            <a:fillRect/>
          </a:stretch>
        </p:blipFill>
        <p:spPr>
          <a:xfrm>
            <a:off x="721600" y="1242725"/>
            <a:ext cx="6743950" cy="5063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316" name="Shape 316"/>
        <p:cNvGrpSpPr/>
        <p:nvPr/>
      </p:nvGrpSpPr>
      <p:grpSpPr>
        <a:xfrm>
          <a:off x="0" y="0"/>
          <a:ext cx="0" cy="0"/>
          <a:chOff x="0" y="0"/>
          <a:chExt cx="0" cy="0"/>
        </a:xfrm>
      </p:grpSpPr>
      <p:sp>
        <p:nvSpPr>
          <p:cNvPr id="317" name="Shape 317"/>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OSGi Modular and DYNAMIC</a:t>
            </a:r>
          </a:p>
        </p:txBody>
      </p:sp>
      <p:pic>
        <p:nvPicPr>
          <p:cNvPr id="318" name="Shape 318"/>
          <p:cNvPicPr preferRelativeResize="0"/>
          <p:nvPr/>
        </p:nvPicPr>
        <p:blipFill>
          <a:blip r:embed="rId4">
            <a:alphaModFix/>
          </a:blip>
          <a:stretch>
            <a:fillRect/>
          </a:stretch>
        </p:blipFill>
        <p:spPr>
          <a:xfrm>
            <a:off x="193475" y="1337075"/>
            <a:ext cx="8757049" cy="1995274"/>
          </a:xfrm>
          <a:prstGeom prst="rect">
            <a:avLst/>
          </a:prstGeom>
          <a:noFill/>
          <a:ln>
            <a:noFill/>
          </a:ln>
        </p:spPr>
      </p:pic>
      <p:pic>
        <p:nvPicPr>
          <p:cNvPr id="319" name="Shape 319"/>
          <p:cNvPicPr preferRelativeResize="0"/>
          <p:nvPr/>
        </p:nvPicPr>
        <p:blipFill>
          <a:blip r:embed="rId5">
            <a:alphaModFix/>
          </a:blip>
          <a:stretch>
            <a:fillRect/>
          </a:stretch>
        </p:blipFill>
        <p:spPr>
          <a:xfrm>
            <a:off x="150737" y="3973225"/>
            <a:ext cx="8842524" cy="186086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323" name="Shape 323"/>
        <p:cNvGrpSpPr/>
        <p:nvPr/>
      </p:nvGrpSpPr>
      <p:grpSpPr>
        <a:xfrm>
          <a:off x="0" y="0"/>
          <a:ext cx="0" cy="0"/>
          <a:chOff x="0" y="0"/>
          <a:chExt cx="0" cy="0"/>
        </a:xfrm>
      </p:grpSpPr>
      <p:sp>
        <p:nvSpPr>
          <p:cNvPr id="324" name="Shape 324"/>
          <p:cNvSpPr txBox="1"/>
          <p:nvPr>
            <p:ph type="title"/>
          </p:nvPr>
        </p:nvSpPr>
        <p:spPr>
          <a:xfrm>
            <a:off x="1034075" y="207225"/>
            <a:ext cx="7895100" cy="7494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Change service’s implementation</a:t>
            </a:r>
          </a:p>
        </p:txBody>
      </p:sp>
      <p:pic>
        <p:nvPicPr>
          <p:cNvPr id="325" name="Shape 325"/>
          <p:cNvPicPr preferRelativeResize="0"/>
          <p:nvPr/>
        </p:nvPicPr>
        <p:blipFill>
          <a:blip r:embed="rId4">
            <a:alphaModFix/>
          </a:blip>
          <a:stretch>
            <a:fillRect/>
          </a:stretch>
        </p:blipFill>
        <p:spPr>
          <a:xfrm>
            <a:off x="149600" y="1372287"/>
            <a:ext cx="2981325" cy="1285875"/>
          </a:xfrm>
          <a:prstGeom prst="rect">
            <a:avLst/>
          </a:prstGeom>
          <a:noFill/>
          <a:ln>
            <a:noFill/>
          </a:ln>
        </p:spPr>
      </p:pic>
      <p:pic>
        <p:nvPicPr>
          <p:cNvPr id="326" name="Shape 326"/>
          <p:cNvPicPr preferRelativeResize="0"/>
          <p:nvPr/>
        </p:nvPicPr>
        <p:blipFill>
          <a:blip r:embed="rId5">
            <a:alphaModFix/>
          </a:blip>
          <a:stretch>
            <a:fillRect/>
          </a:stretch>
        </p:blipFill>
        <p:spPr>
          <a:xfrm>
            <a:off x="2808125" y="4032475"/>
            <a:ext cx="6276975" cy="1885950"/>
          </a:xfrm>
          <a:prstGeom prst="rect">
            <a:avLst/>
          </a:prstGeom>
          <a:noFill/>
          <a:ln>
            <a:noFill/>
          </a:ln>
        </p:spPr>
      </p:pic>
      <p:sp>
        <p:nvSpPr>
          <p:cNvPr id="327" name="Shape 327"/>
          <p:cNvSpPr txBox="1"/>
          <p:nvPr/>
        </p:nvSpPr>
        <p:spPr>
          <a:xfrm>
            <a:off x="3295525" y="1528100"/>
            <a:ext cx="5302200" cy="618600"/>
          </a:xfrm>
          <a:prstGeom prst="rect">
            <a:avLst/>
          </a:prstGeom>
          <a:noFill/>
          <a:ln>
            <a:noFill/>
          </a:ln>
        </p:spPr>
        <p:txBody>
          <a:bodyPr anchorCtr="0" anchor="t" bIns="91425" lIns="91425" rIns="91425" tIns="91425">
            <a:noAutofit/>
          </a:bodyPr>
          <a:lstStyle/>
          <a:p>
            <a:pPr lvl="0">
              <a:spcBef>
                <a:spcPts val="0"/>
              </a:spcBef>
              <a:buNone/>
            </a:pPr>
            <a:r>
              <a:rPr lang="en-US" sz="2400"/>
              <a:t>We connect to the client via TCP...</a:t>
            </a:r>
          </a:p>
        </p:txBody>
      </p:sp>
      <p:sp>
        <p:nvSpPr>
          <p:cNvPr id="328" name="Shape 328"/>
          <p:cNvSpPr txBox="1"/>
          <p:nvPr/>
        </p:nvSpPr>
        <p:spPr>
          <a:xfrm>
            <a:off x="104250" y="3073850"/>
            <a:ext cx="8980800" cy="829200"/>
          </a:xfrm>
          <a:prstGeom prst="rect">
            <a:avLst/>
          </a:prstGeom>
          <a:noFill/>
          <a:ln>
            <a:noFill/>
          </a:ln>
        </p:spPr>
        <p:txBody>
          <a:bodyPr anchorCtr="0" anchor="t" bIns="91425" lIns="91425" rIns="91425" tIns="91425">
            <a:noAutofit/>
          </a:bodyPr>
          <a:lstStyle/>
          <a:p>
            <a:pPr lvl="0">
              <a:spcBef>
                <a:spcPts val="0"/>
              </a:spcBef>
              <a:buNone/>
            </a:pPr>
            <a:r>
              <a:rPr lang="en-US" sz="2400"/>
              <a:t>...and we can change different implementations of a service while still running it!! </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332" name="Shape 332"/>
        <p:cNvGrpSpPr/>
        <p:nvPr/>
      </p:nvGrpSpPr>
      <p:grpSpPr>
        <a:xfrm>
          <a:off x="0" y="0"/>
          <a:ext cx="0" cy="0"/>
          <a:chOff x="0" y="0"/>
          <a:chExt cx="0" cy="0"/>
        </a:xfrm>
      </p:grpSpPr>
      <p:pic>
        <p:nvPicPr>
          <p:cNvPr id="333" name="Shape 333"/>
          <p:cNvPicPr preferRelativeResize="0"/>
          <p:nvPr/>
        </p:nvPicPr>
        <p:blipFill>
          <a:blip r:embed="rId4">
            <a:alphaModFix/>
          </a:blip>
          <a:stretch>
            <a:fillRect/>
          </a:stretch>
        </p:blipFill>
        <p:spPr>
          <a:xfrm>
            <a:off x="1524000" y="1524000"/>
            <a:ext cx="6096000" cy="3810000"/>
          </a:xfrm>
          <a:prstGeom prst="rect">
            <a:avLst/>
          </a:prstGeom>
          <a:noFill/>
          <a:ln>
            <a:noFill/>
          </a:ln>
        </p:spPr>
      </p:pic>
      <p:sp>
        <p:nvSpPr>
          <p:cNvPr id="334" name="Shape 334"/>
          <p:cNvSpPr txBox="1"/>
          <p:nvPr>
            <p:ph type="title"/>
          </p:nvPr>
        </p:nvSpPr>
        <p:spPr>
          <a:xfrm>
            <a:off x="1034075" y="207225"/>
            <a:ext cx="7895100" cy="7494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Change service’s implementation</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338" name="Shape 338"/>
        <p:cNvGrpSpPr/>
        <p:nvPr/>
      </p:nvGrpSpPr>
      <p:grpSpPr>
        <a:xfrm>
          <a:off x="0" y="0"/>
          <a:ext cx="0" cy="0"/>
          <a:chOff x="0" y="0"/>
          <a:chExt cx="0" cy="0"/>
        </a:xfrm>
      </p:grpSpPr>
      <p:pic>
        <p:nvPicPr>
          <p:cNvPr id="339" name="Shape 339"/>
          <p:cNvPicPr preferRelativeResize="0"/>
          <p:nvPr/>
        </p:nvPicPr>
        <p:blipFill>
          <a:blip r:embed="rId4">
            <a:alphaModFix/>
          </a:blip>
          <a:stretch>
            <a:fillRect/>
          </a:stretch>
        </p:blipFill>
        <p:spPr>
          <a:xfrm>
            <a:off x="1524000" y="1582450"/>
            <a:ext cx="6096000" cy="3810000"/>
          </a:xfrm>
          <a:prstGeom prst="rect">
            <a:avLst/>
          </a:prstGeom>
          <a:noFill/>
          <a:ln>
            <a:noFill/>
          </a:ln>
        </p:spPr>
      </p:pic>
      <p:sp>
        <p:nvSpPr>
          <p:cNvPr id="340" name="Shape 340"/>
          <p:cNvSpPr txBox="1"/>
          <p:nvPr>
            <p:ph type="title"/>
          </p:nvPr>
        </p:nvSpPr>
        <p:spPr>
          <a:xfrm>
            <a:off x="1034075" y="207225"/>
            <a:ext cx="7895100" cy="7494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Change service’s implementation</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344" name="Shape 344"/>
        <p:cNvGrpSpPr/>
        <p:nvPr/>
      </p:nvGrpSpPr>
      <p:grpSpPr>
        <a:xfrm>
          <a:off x="0" y="0"/>
          <a:ext cx="0" cy="0"/>
          <a:chOff x="0" y="0"/>
          <a:chExt cx="0" cy="0"/>
        </a:xfrm>
      </p:grpSpPr>
      <p:sp>
        <p:nvSpPr>
          <p:cNvPr id="345" name="Shape 345"/>
          <p:cNvSpPr txBox="1"/>
          <p:nvPr>
            <p:ph type="title"/>
          </p:nvPr>
        </p:nvSpPr>
        <p:spPr>
          <a:xfrm>
            <a:off x="1034075" y="207225"/>
            <a:ext cx="7895100" cy="7494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Change service’s implementation</a:t>
            </a:r>
          </a:p>
        </p:txBody>
      </p:sp>
      <p:sp>
        <p:nvSpPr>
          <p:cNvPr id="346" name="Shape 346"/>
          <p:cNvSpPr txBox="1"/>
          <p:nvPr/>
        </p:nvSpPr>
        <p:spPr>
          <a:xfrm>
            <a:off x="359000" y="1518875"/>
            <a:ext cx="8487300" cy="4538400"/>
          </a:xfrm>
          <a:prstGeom prst="rect">
            <a:avLst/>
          </a:prstGeom>
          <a:noFill/>
          <a:ln>
            <a:noFill/>
          </a:ln>
        </p:spPr>
        <p:txBody>
          <a:bodyPr anchorCtr="0" anchor="t" bIns="91425" lIns="91425" rIns="91425" tIns="91425">
            <a:noAutofit/>
          </a:bodyPr>
          <a:lstStyle/>
          <a:p>
            <a:pPr lvl="0">
              <a:spcBef>
                <a:spcPts val="0"/>
              </a:spcBef>
              <a:buNone/>
            </a:pPr>
            <a:r>
              <a:rPr lang="en-US" sz="9600"/>
              <a:t>Let’s try it!</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350" name="Shape 350"/>
        <p:cNvGrpSpPr/>
        <p:nvPr/>
      </p:nvGrpSpPr>
      <p:grpSpPr>
        <a:xfrm>
          <a:off x="0" y="0"/>
          <a:ext cx="0" cy="0"/>
          <a:chOff x="0" y="0"/>
          <a:chExt cx="0" cy="0"/>
        </a:xfrm>
      </p:grpSpPr>
      <p:sp>
        <p:nvSpPr>
          <p:cNvPr id="351" name="Shape 351"/>
          <p:cNvSpPr txBox="1"/>
          <p:nvPr>
            <p:ph type="title"/>
          </p:nvPr>
        </p:nvSpPr>
        <p:spPr>
          <a:xfrm>
            <a:off x="1034075" y="207225"/>
            <a:ext cx="7895100" cy="7494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Registering Services</a:t>
            </a:r>
          </a:p>
        </p:txBody>
      </p:sp>
      <p:pic>
        <p:nvPicPr>
          <p:cNvPr id="352" name="Shape 352"/>
          <p:cNvPicPr preferRelativeResize="0"/>
          <p:nvPr/>
        </p:nvPicPr>
        <p:blipFill>
          <a:blip r:embed="rId4">
            <a:alphaModFix/>
          </a:blip>
          <a:stretch>
            <a:fillRect/>
          </a:stretch>
        </p:blipFill>
        <p:spPr>
          <a:xfrm>
            <a:off x="95177" y="4838025"/>
            <a:ext cx="8953624" cy="1223475"/>
          </a:xfrm>
          <a:prstGeom prst="rect">
            <a:avLst/>
          </a:prstGeom>
          <a:noFill/>
          <a:ln>
            <a:noFill/>
          </a:ln>
        </p:spPr>
      </p:pic>
      <p:sp>
        <p:nvSpPr>
          <p:cNvPr id="353" name="Shape 353"/>
          <p:cNvSpPr txBox="1"/>
          <p:nvPr/>
        </p:nvSpPr>
        <p:spPr>
          <a:xfrm>
            <a:off x="764050" y="4096400"/>
            <a:ext cx="6213600" cy="618600"/>
          </a:xfrm>
          <a:prstGeom prst="rect">
            <a:avLst/>
          </a:prstGeom>
          <a:noFill/>
          <a:ln>
            <a:noFill/>
          </a:ln>
        </p:spPr>
        <p:txBody>
          <a:bodyPr anchorCtr="0" anchor="t" bIns="91425" lIns="91425" rIns="91425" tIns="91425">
            <a:noAutofit/>
          </a:bodyPr>
          <a:lstStyle/>
          <a:p>
            <a:pPr lvl="0">
              <a:spcBef>
                <a:spcPts val="0"/>
              </a:spcBef>
              <a:buNone/>
            </a:pPr>
            <a:r>
              <a:rPr b="1" lang="en-US" sz="3600"/>
              <a:t>Get the services (Client)</a:t>
            </a:r>
          </a:p>
        </p:txBody>
      </p:sp>
      <p:pic>
        <p:nvPicPr>
          <p:cNvPr id="354" name="Shape 354"/>
          <p:cNvPicPr preferRelativeResize="0"/>
          <p:nvPr/>
        </p:nvPicPr>
        <p:blipFill>
          <a:blip r:embed="rId5">
            <a:alphaModFix/>
          </a:blip>
          <a:stretch>
            <a:fillRect/>
          </a:stretch>
        </p:blipFill>
        <p:spPr>
          <a:xfrm>
            <a:off x="0" y="2314725"/>
            <a:ext cx="8680306" cy="1818499"/>
          </a:xfrm>
          <a:prstGeom prst="rect">
            <a:avLst/>
          </a:prstGeom>
          <a:noFill/>
          <a:ln>
            <a:noFill/>
          </a:ln>
        </p:spPr>
      </p:pic>
      <p:sp>
        <p:nvSpPr>
          <p:cNvPr id="355" name="Shape 355"/>
          <p:cNvSpPr txBox="1"/>
          <p:nvPr/>
        </p:nvSpPr>
        <p:spPr>
          <a:xfrm>
            <a:off x="539050" y="1441150"/>
            <a:ext cx="8205900" cy="618600"/>
          </a:xfrm>
          <a:prstGeom prst="rect">
            <a:avLst/>
          </a:prstGeom>
          <a:noFill/>
          <a:ln>
            <a:noFill/>
          </a:ln>
        </p:spPr>
        <p:txBody>
          <a:bodyPr anchorCtr="0" anchor="t" bIns="91425" lIns="91425" rIns="91425" tIns="91425">
            <a:noAutofit/>
          </a:bodyPr>
          <a:lstStyle/>
          <a:p>
            <a:pPr lvl="0" rtl="0">
              <a:spcBef>
                <a:spcPts val="0"/>
              </a:spcBef>
              <a:buNone/>
            </a:pPr>
            <a:r>
              <a:rPr b="1" lang="en-US" sz="3600"/>
              <a:t>Register</a:t>
            </a:r>
            <a:r>
              <a:rPr b="1" lang="en-US" sz="3600"/>
              <a:t> the services (Impl)</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06" name="Shape 106"/>
        <p:cNvGrpSpPr/>
        <p:nvPr/>
      </p:nvGrpSpPr>
      <p:grpSpPr>
        <a:xfrm>
          <a:off x="0" y="0"/>
          <a:ext cx="0" cy="0"/>
          <a:chOff x="0" y="0"/>
          <a:chExt cx="0" cy="0"/>
        </a:xfrm>
      </p:grpSpPr>
      <p:sp>
        <p:nvSpPr>
          <p:cNvPr id="107" name="Shape 107"/>
          <p:cNvSpPr txBox="1"/>
          <p:nvPr>
            <p:ph type="title"/>
          </p:nvPr>
        </p:nvSpPr>
        <p:spPr>
          <a:xfrm>
            <a:off x="1060450" y="1984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Modularity</a:t>
            </a:r>
          </a:p>
        </p:txBody>
      </p:sp>
      <p:sp>
        <p:nvSpPr>
          <p:cNvPr id="108" name="Shape 108"/>
          <p:cNvSpPr txBox="1"/>
          <p:nvPr/>
        </p:nvSpPr>
        <p:spPr>
          <a:xfrm>
            <a:off x="64350" y="1251925"/>
            <a:ext cx="9015300" cy="865200"/>
          </a:xfrm>
          <a:prstGeom prst="rect">
            <a:avLst/>
          </a:prstGeom>
          <a:noFill/>
          <a:ln>
            <a:noFill/>
          </a:ln>
        </p:spPr>
        <p:txBody>
          <a:bodyPr anchorCtr="0" anchor="ctr" bIns="91425" lIns="91425" rIns="91425" tIns="91425">
            <a:noAutofit/>
          </a:bodyPr>
          <a:lstStyle/>
          <a:p>
            <a:pPr lvl="0" rtl="0">
              <a:spcBef>
                <a:spcPts val="0"/>
              </a:spcBef>
              <a:buNone/>
            </a:pPr>
            <a:r>
              <a:rPr lang="en-US" sz="2400">
                <a:solidFill>
                  <a:srgbClr val="4C4C4E"/>
                </a:solidFill>
                <a:highlight>
                  <a:srgbClr val="FFFFFF"/>
                </a:highlight>
              </a:rPr>
              <a:t>Sometimes we have so m</a:t>
            </a:r>
            <a:r>
              <a:rPr lang="en-US" sz="2400">
                <a:solidFill>
                  <a:srgbClr val="4C4C4E"/>
                </a:solidFill>
                <a:highlight>
                  <a:srgbClr val="FFFFFF"/>
                </a:highlight>
              </a:rPr>
              <a:t>any features that finding where one feature ends and another begins can be difficult.</a:t>
            </a:r>
          </a:p>
        </p:txBody>
      </p:sp>
      <p:pic>
        <p:nvPicPr>
          <p:cNvPr id="109" name="Shape 109"/>
          <p:cNvPicPr preferRelativeResize="0"/>
          <p:nvPr/>
        </p:nvPicPr>
        <p:blipFill>
          <a:blip r:embed="rId4">
            <a:alphaModFix/>
          </a:blip>
          <a:stretch>
            <a:fillRect/>
          </a:stretch>
        </p:blipFill>
        <p:spPr>
          <a:xfrm>
            <a:off x="3824803" y="2117125"/>
            <a:ext cx="3880071" cy="4171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359" name="Shape 359"/>
        <p:cNvGrpSpPr/>
        <p:nvPr/>
      </p:nvGrpSpPr>
      <p:grpSpPr>
        <a:xfrm>
          <a:off x="0" y="0"/>
          <a:ext cx="0" cy="0"/>
          <a:chOff x="0" y="0"/>
          <a:chExt cx="0" cy="0"/>
        </a:xfrm>
      </p:grpSpPr>
      <p:sp>
        <p:nvSpPr>
          <p:cNvPr id="360" name="Shape 360"/>
          <p:cNvSpPr txBox="1"/>
          <p:nvPr>
            <p:ph type="title"/>
          </p:nvPr>
        </p:nvSpPr>
        <p:spPr>
          <a:xfrm>
            <a:off x="1034075" y="207225"/>
            <a:ext cx="7895100" cy="7494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Registering Services</a:t>
            </a:r>
          </a:p>
        </p:txBody>
      </p:sp>
      <p:sp>
        <p:nvSpPr>
          <p:cNvPr id="361" name="Shape 361"/>
          <p:cNvSpPr txBox="1"/>
          <p:nvPr/>
        </p:nvSpPr>
        <p:spPr>
          <a:xfrm>
            <a:off x="0" y="1288750"/>
            <a:ext cx="9104100" cy="4998600"/>
          </a:xfrm>
          <a:prstGeom prst="rect">
            <a:avLst/>
          </a:prstGeom>
          <a:noFill/>
          <a:ln>
            <a:noFill/>
          </a:ln>
        </p:spPr>
        <p:txBody>
          <a:bodyPr anchorCtr="0" anchor="ctr" bIns="91425" lIns="91425" rIns="91425" tIns="91425">
            <a:noAutofit/>
          </a:bodyPr>
          <a:lstStyle/>
          <a:p>
            <a:pPr lvl="0" rtl="0">
              <a:lnSpc>
                <a:spcPct val="162500"/>
              </a:lnSpc>
              <a:spcBef>
                <a:spcPts val="0"/>
              </a:spcBef>
              <a:buNone/>
            </a:pPr>
            <a:r>
              <a:rPr b="1" lang="en-US" sz="1800">
                <a:solidFill>
                  <a:srgbClr val="333333"/>
                </a:solidFill>
                <a:highlight>
                  <a:srgbClr val="FFFFFF"/>
                </a:highlight>
                <a:latin typeface="Helvetica Neue"/>
                <a:ea typeface="Helvetica Neue"/>
                <a:cs typeface="Helvetica Neue"/>
                <a:sym typeface="Helvetica Neue"/>
              </a:rPr>
              <a:t>Services are the way that bundles talk to each other. </a:t>
            </a:r>
          </a:p>
          <a:p>
            <a:pPr lvl="0" rtl="0">
              <a:lnSpc>
                <a:spcPct val="162500"/>
              </a:lnSpc>
              <a:spcBef>
                <a:spcPts val="0"/>
              </a:spcBef>
              <a:buNone/>
            </a:pPr>
            <a:r>
              <a:t/>
            </a:r>
            <a:endParaRPr b="1" sz="1800">
              <a:solidFill>
                <a:srgbClr val="333333"/>
              </a:solidFill>
              <a:highlight>
                <a:srgbClr val="FFFFFF"/>
              </a:highlight>
              <a:latin typeface="Helvetica Neue"/>
              <a:ea typeface="Helvetica Neue"/>
              <a:cs typeface="Helvetica Neue"/>
              <a:sym typeface="Helvetica Neue"/>
            </a:endParaRPr>
          </a:p>
          <a:p>
            <a:pPr lvl="0" rtl="0">
              <a:lnSpc>
                <a:spcPct val="162500"/>
              </a:lnSpc>
              <a:spcBef>
                <a:spcPts val="0"/>
              </a:spcBef>
              <a:buNone/>
            </a:pPr>
            <a:r>
              <a:rPr b="1" lang="en-US" sz="1800">
                <a:solidFill>
                  <a:srgbClr val="333333"/>
                </a:solidFill>
                <a:highlight>
                  <a:srgbClr val="FFFFFF"/>
                </a:highlight>
                <a:latin typeface="Helvetica Neue"/>
                <a:ea typeface="Helvetica Neue"/>
                <a:cs typeface="Helvetica Neue"/>
                <a:sym typeface="Helvetica Neue"/>
              </a:rPr>
              <a:t>A</a:t>
            </a:r>
            <a:r>
              <a:rPr b="1" lang="en-US" sz="1800">
                <a:solidFill>
                  <a:srgbClr val="333333"/>
                </a:solidFill>
                <a:highlight>
                  <a:srgbClr val="FFFFFF"/>
                </a:highlight>
                <a:latin typeface="Helvetica Neue"/>
                <a:ea typeface="Helvetica Neue"/>
                <a:cs typeface="Helvetica Neue"/>
                <a:sym typeface="Helvetica Neue"/>
              </a:rPr>
              <a:t> bundle can expose its functionality through one or more services. </a:t>
            </a:r>
          </a:p>
          <a:p>
            <a:pPr lvl="0" rtl="0">
              <a:lnSpc>
                <a:spcPct val="162500"/>
              </a:lnSpc>
              <a:spcBef>
                <a:spcPts val="0"/>
              </a:spcBef>
              <a:buNone/>
            </a:pPr>
            <a:r>
              <a:t/>
            </a:r>
            <a:endParaRPr b="1" sz="1800">
              <a:solidFill>
                <a:srgbClr val="333333"/>
              </a:solidFill>
              <a:highlight>
                <a:srgbClr val="FFFFFF"/>
              </a:highlight>
              <a:latin typeface="Helvetica Neue"/>
              <a:ea typeface="Helvetica Neue"/>
              <a:cs typeface="Helvetica Neue"/>
              <a:sym typeface="Helvetica Neue"/>
            </a:endParaRPr>
          </a:p>
          <a:p>
            <a:pPr lvl="0" rtl="0">
              <a:lnSpc>
                <a:spcPct val="162500"/>
              </a:lnSpc>
              <a:spcBef>
                <a:spcPts val="0"/>
              </a:spcBef>
              <a:buNone/>
            </a:pPr>
            <a:r>
              <a:rPr b="1" lang="en-US" sz="1800">
                <a:solidFill>
                  <a:srgbClr val="333333"/>
                </a:solidFill>
                <a:highlight>
                  <a:srgbClr val="FFFFFF"/>
                </a:highlight>
                <a:latin typeface="Helvetica Neue"/>
                <a:ea typeface="Helvetica Neue"/>
                <a:cs typeface="Helvetica Neue"/>
                <a:sym typeface="Helvetica Neue"/>
              </a:rPr>
              <a:t>This involves for using declarative services, blueprint (or similar) or by creating a bundle activator class that programmatically publishes the service through the OSGi API.</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365" name="Shape 365"/>
        <p:cNvGrpSpPr/>
        <p:nvPr/>
      </p:nvGrpSpPr>
      <p:grpSpPr>
        <a:xfrm>
          <a:off x="0" y="0"/>
          <a:ext cx="0" cy="0"/>
          <a:chOff x="0" y="0"/>
          <a:chExt cx="0" cy="0"/>
        </a:xfrm>
      </p:grpSpPr>
      <p:sp>
        <p:nvSpPr>
          <p:cNvPr id="366" name="Shape 366"/>
          <p:cNvSpPr txBox="1"/>
          <p:nvPr>
            <p:ph type="title"/>
          </p:nvPr>
        </p:nvSpPr>
        <p:spPr>
          <a:xfrm>
            <a:off x="1034075" y="207225"/>
            <a:ext cx="7895100" cy="7494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Blueprint</a:t>
            </a:r>
          </a:p>
        </p:txBody>
      </p:sp>
      <p:sp>
        <p:nvSpPr>
          <p:cNvPr id="367" name="Shape 367"/>
          <p:cNvSpPr txBox="1"/>
          <p:nvPr/>
        </p:nvSpPr>
        <p:spPr>
          <a:xfrm>
            <a:off x="400975" y="1220250"/>
            <a:ext cx="8528100" cy="4919700"/>
          </a:xfrm>
          <a:prstGeom prst="rect">
            <a:avLst/>
          </a:prstGeom>
          <a:noFill/>
          <a:ln>
            <a:noFill/>
          </a:ln>
        </p:spPr>
        <p:txBody>
          <a:bodyPr anchorCtr="0" anchor="t" bIns="91425" lIns="91425" rIns="91425" tIns="91425">
            <a:noAutofit/>
          </a:bodyPr>
          <a:lstStyle/>
          <a:p>
            <a:pPr lvl="0">
              <a:spcBef>
                <a:spcPts val="0"/>
              </a:spcBef>
              <a:buNone/>
            </a:pPr>
            <a:r>
              <a:rPr b="1" lang="en-US" sz="1800">
                <a:solidFill>
                  <a:srgbClr val="009EB8"/>
                </a:solidFill>
                <a:highlight>
                  <a:srgbClr val="FFFFFF"/>
                </a:highlight>
                <a:latin typeface="Helvetica Neue"/>
                <a:ea typeface="Helvetica Neue"/>
                <a:cs typeface="Helvetica Neue"/>
                <a:sym typeface="Helvetica Neue"/>
              </a:rPr>
              <a:t>Blueprint.</a:t>
            </a:r>
            <a:r>
              <a:rPr lang="en-US">
                <a:solidFill>
                  <a:srgbClr val="333333"/>
                </a:solidFill>
                <a:highlight>
                  <a:srgbClr val="FFFFFF"/>
                </a:highlight>
                <a:latin typeface="Helvetica Neue"/>
                <a:ea typeface="Helvetica Neue"/>
                <a:cs typeface="Helvetica Neue"/>
                <a:sym typeface="Helvetica Neue"/>
              </a:rPr>
              <a:t> </a:t>
            </a:r>
            <a:r>
              <a:rPr lang="en-US" sz="1300">
                <a:solidFill>
                  <a:srgbClr val="666666"/>
                </a:solidFill>
                <a:highlight>
                  <a:srgbClr val="FFFFFF"/>
                </a:highlight>
              </a:rPr>
              <a:t>The Blueprint Container specification defines a </a:t>
            </a:r>
            <a:r>
              <a:rPr lang="en-US" sz="1300">
                <a:solidFill>
                  <a:srgbClr val="3B6CAA"/>
                </a:solidFill>
                <a:highlight>
                  <a:srgbClr val="FFFFFF"/>
                </a:highlight>
                <a:hlinkClick r:id="rId4"/>
              </a:rPr>
              <a:t>dependency injection</a:t>
            </a:r>
            <a:r>
              <a:rPr lang="en-US" sz="1300">
                <a:solidFill>
                  <a:srgbClr val="666666"/>
                </a:solidFill>
                <a:highlight>
                  <a:srgbClr val="FFFFFF"/>
                </a:highlight>
              </a:rPr>
              <a:t> framework for OSGi.</a:t>
            </a:r>
          </a:p>
          <a:p>
            <a:pPr lvl="0" rtl="0">
              <a:spcBef>
                <a:spcPts val="0"/>
              </a:spcBef>
              <a:buNone/>
            </a:pPr>
            <a:r>
              <a:rPr lang="en-US" sz="1300">
                <a:solidFill>
                  <a:srgbClr val="666666"/>
                </a:solidFill>
                <a:highlight>
                  <a:srgbClr val="FFFFFF"/>
                </a:highlight>
              </a:rPr>
              <a:t>OSGI Compendium.</a:t>
            </a:r>
          </a:p>
          <a:p>
            <a:pPr lvl="0" rtl="0">
              <a:spcBef>
                <a:spcPts val="0"/>
              </a:spcBef>
              <a:buNone/>
            </a:pPr>
            <a:r>
              <a:rPr lang="en-US">
                <a:solidFill>
                  <a:srgbClr val="333333"/>
                </a:solidFill>
                <a:highlight>
                  <a:srgbClr val="FFFFFF"/>
                </a:highlight>
                <a:latin typeface="Helvetica Neue"/>
                <a:ea typeface="Helvetica Neue"/>
                <a:cs typeface="Helvetica Neue"/>
                <a:sym typeface="Helvetica Neue"/>
              </a:rPr>
              <a:t>Open standard based on the Spring Framework.</a:t>
            </a:r>
          </a:p>
          <a:p>
            <a:pPr lvl="0" rtl="0">
              <a:spcBef>
                <a:spcPts val="0"/>
              </a:spcBef>
              <a:buNone/>
            </a:pPr>
            <a:r>
              <a:t/>
            </a:r>
            <a:endParaRPr>
              <a:solidFill>
                <a:srgbClr val="333333"/>
              </a:solidFill>
              <a:highlight>
                <a:srgbClr val="FFFFFF"/>
              </a:highlight>
              <a:latin typeface="Helvetica Neue"/>
              <a:ea typeface="Helvetica Neue"/>
              <a:cs typeface="Helvetica Neue"/>
              <a:sym typeface="Helvetica Neue"/>
            </a:endParaRPr>
          </a:p>
          <a:p>
            <a:pPr lvl="0" rtl="0">
              <a:spcBef>
                <a:spcPts val="0"/>
              </a:spcBef>
              <a:buNone/>
            </a:pPr>
            <a:r>
              <a:rPr lang="en-US">
                <a:solidFill>
                  <a:srgbClr val="333333"/>
                </a:solidFill>
                <a:highlight>
                  <a:srgbClr val="FFFFFF"/>
                </a:highlight>
                <a:latin typeface="Helvetica Neue"/>
                <a:ea typeface="Helvetica Neue"/>
                <a:cs typeface="Helvetica Neue"/>
                <a:sym typeface="Helvetica Neue"/>
              </a:rPr>
              <a:t>XML syntax will be familiar to most Java EE developers. </a:t>
            </a:r>
          </a:p>
          <a:p>
            <a:pPr lvl="0" rtl="0">
              <a:spcBef>
                <a:spcPts val="0"/>
              </a:spcBef>
              <a:buNone/>
            </a:pPr>
            <a:r>
              <a:t/>
            </a:r>
            <a:endParaRPr>
              <a:solidFill>
                <a:srgbClr val="333333"/>
              </a:solidFill>
              <a:highlight>
                <a:srgbClr val="FFFFFF"/>
              </a:highlight>
              <a:latin typeface="Helvetica Neue"/>
              <a:ea typeface="Helvetica Neue"/>
              <a:cs typeface="Helvetica Neue"/>
              <a:sym typeface="Helvetica Neue"/>
            </a:endParaRPr>
          </a:p>
          <a:p>
            <a:pPr lvl="0">
              <a:spcBef>
                <a:spcPts val="0"/>
              </a:spcBef>
              <a:buNone/>
            </a:pPr>
            <a:r>
              <a:rPr lang="en-US">
                <a:solidFill>
                  <a:srgbClr val="333333"/>
                </a:solidFill>
                <a:highlight>
                  <a:srgbClr val="FFFFFF"/>
                </a:highlight>
                <a:latin typeface="Helvetica Neue"/>
                <a:ea typeface="Helvetica Neue"/>
                <a:cs typeface="Helvetica Neue"/>
                <a:sym typeface="Helvetica Neue"/>
              </a:rPr>
              <a:t>Service injection.</a:t>
            </a:r>
          </a:p>
          <a:p>
            <a:pPr lvl="0">
              <a:spcBef>
                <a:spcPts val="0"/>
              </a:spcBef>
              <a:buNone/>
            </a:pPr>
            <a:r>
              <a:t/>
            </a:r>
            <a:endParaRPr>
              <a:solidFill>
                <a:srgbClr val="333333"/>
              </a:solidFill>
              <a:highlight>
                <a:srgbClr val="FFFFFF"/>
              </a:highlight>
              <a:latin typeface="Helvetica Neue"/>
              <a:ea typeface="Helvetica Neue"/>
              <a:cs typeface="Helvetica Neue"/>
              <a:sym typeface="Helvetica Neue"/>
            </a:endParaRPr>
          </a:p>
          <a:p>
            <a:pPr lvl="0">
              <a:spcBef>
                <a:spcPts val="0"/>
              </a:spcBef>
              <a:buNone/>
            </a:pPr>
            <a:r>
              <a:rPr lang="en-US">
                <a:solidFill>
                  <a:srgbClr val="333333"/>
                </a:solidFill>
                <a:highlight>
                  <a:srgbClr val="FFFFFF"/>
                </a:highlight>
                <a:latin typeface="Helvetica Neue"/>
                <a:ea typeface="Helvetica Neue"/>
                <a:cs typeface="Helvetica Neue"/>
                <a:sym typeface="Helvetica Neue"/>
              </a:rPr>
              <a:t>Other features:</a:t>
            </a:r>
          </a:p>
          <a:p>
            <a:pPr indent="-228600" lvl="0" marL="457200" rtl="0">
              <a:spcBef>
                <a:spcPts val="0"/>
              </a:spcBef>
              <a:buClr>
                <a:srgbClr val="333333"/>
              </a:buClr>
              <a:buFont typeface="Helvetica Neue"/>
              <a:buChar char="●"/>
            </a:pPr>
            <a:r>
              <a:rPr lang="en-US">
                <a:solidFill>
                  <a:srgbClr val="333333"/>
                </a:solidFill>
                <a:highlight>
                  <a:srgbClr val="FFFFFF"/>
                </a:highlight>
                <a:latin typeface="Helvetica Neue"/>
                <a:ea typeface="Helvetica Neue"/>
                <a:cs typeface="Helvetica Neue"/>
                <a:sym typeface="Helvetica Neue"/>
              </a:rPr>
              <a:t>Uses Beans (</a:t>
            </a:r>
            <a:r>
              <a:rPr lang="en-US">
                <a:solidFill>
                  <a:srgbClr val="333333"/>
                </a:solidFill>
                <a:highlight>
                  <a:srgbClr val="FFFFFF"/>
                </a:highlight>
                <a:latin typeface="Helvetica Neue"/>
                <a:ea typeface="Helvetica Neue"/>
                <a:cs typeface="Helvetica Neue"/>
                <a:sym typeface="Helvetica Neue"/>
              </a:rPr>
              <a:t>can be constructed by using: a class constructor,a static factory method or an instance factory method).</a:t>
            </a:r>
          </a:p>
          <a:p>
            <a:pPr indent="-228600" lvl="0" marL="457200" rtl="0">
              <a:spcBef>
                <a:spcPts val="0"/>
              </a:spcBef>
              <a:buClr>
                <a:srgbClr val="333333"/>
              </a:buClr>
              <a:buFont typeface="Helvetica Neue"/>
              <a:buChar char="●"/>
            </a:pPr>
            <a:r>
              <a:rPr b="1" lang="en-US">
                <a:solidFill>
                  <a:srgbClr val="333333"/>
                </a:solidFill>
                <a:highlight>
                  <a:srgbClr val="FFFFFF"/>
                </a:highlight>
                <a:latin typeface="Helvetica Neue"/>
                <a:ea typeface="Helvetica Neue"/>
                <a:cs typeface="Helvetica Neue"/>
                <a:sym typeface="Helvetica Neue"/>
              </a:rPr>
              <a:t>Activation</a:t>
            </a:r>
            <a:r>
              <a:rPr lang="en-US">
                <a:solidFill>
                  <a:srgbClr val="333333"/>
                </a:solidFill>
                <a:highlight>
                  <a:srgbClr val="FFFFFF"/>
                </a:highlight>
                <a:latin typeface="Helvetica Neue"/>
                <a:ea typeface="Helvetica Neue"/>
                <a:cs typeface="Helvetica Neue"/>
                <a:sym typeface="Helvetica Neue"/>
              </a:rPr>
              <a:t>: Eager or Lazy.</a:t>
            </a:r>
          </a:p>
          <a:p>
            <a:pPr indent="-228600" lvl="0" marL="457200" rtl="0">
              <a:spcBef>
                <a:spcPts val="0"/>
              </a:spcBef>
              <a:buClr>
                <a:srgbClr val="333333"/>
              </a:buClr>
              <a:buFont typeface="Helvetica Neue"/>
              <a:buChar char="●"/>
            </a:pPr>
            <a:r>
              <a:rPr lang="en-US">
                <a:solidFill>
                  <a:srgbClr val="333333"/>
                </a:solidFill>
                <a:highlight>
                  <a:srgbClr val="FFFFFF"/>
                </a:highlight>
                <a:latin typeface="Helvetica Neue"/>
                <a:ea typeface="Helvetica Neue"/>
                <a:cs typeface="Helvetica Neue"/>
                <a:sym typeface="Helvetica Neue"/>
              </a:rPr>
              <a:t>DependsOn attribute (some beans may depend on others).</a:t>
            </a:r>
          </a:p>
          <a:p>
            <a:pPr indent="-228600" lvl="0" marL="457200" rtl="0">
              <a:spcBef>
                <a:spcPts val="0"/>
              </a:spcBef>
              <a:buClr>
                <a:srgbClr val="333333"/>
              </a:buClr>
              <a:buFont typeface="Helvetica Neue"/>
              <a:buChar char="●"/>
            </a:pPr>
            <a:r>
              <a:rPr lang="en-US">
                <a:solidFill>
                  <a:srgbClr val="333333"/>
                </a:solidFill>
                <a:highlight>
                  <a:srgbClr val="FFFFFF"/>
                </a:highlight>
                <a:latin typeface="Helvetica Neue"/>
                <a:ea typeface="Helvetica Neue"/>
                <a:cs typeface="Helvetica Neue"/>
                <a:sym typeface="Helvetica Neue"/>
              </a:rPr>
              <a:t>Scope: </a:t>
            </a:r>
            <a:r>
              <a:rPr b="1" lang="en-US">
                <a:solidFill>
                  <a:srgbClr val="333333"/>
                </a:solidFill>
                <a:highlight>
                  <a:srgbClr val="FFFFFF"/>
                </a:highlight>
                <a:latin typeface="Helvetica Neue"/>
                <a:ea typeface="Helvetica Neue"/>
                <a:cs typeface="Helvetica Neue"/>
                <a:sym typeface="Helvetica Neue"/>
              </a:rPr>
              <a:t>Singleton or Prototype</a:t>
            </a:r>
            <a:r>
              <a:rPr lang="en-US">
                <a:solidFill>
                  <a:srgbClr val="333333"/>
                </a:solidFill>
                <a:highlight>
                  <a:srgbClr val="FFFFFF"/>
                </a:highlight>
                <a:latin typeface="Helvetica Neue"/>
                <a:ea typeface="Helvetica Neue"/>
                <a:cs typeface="Helvetica Neue"/>
                <a:sym typeface="Helvetica Neue"/>
              </a:rPr>
              <a:t>.</a:t>
            </a:r>
          </a:p>
          <a:p>
            <a:pPr indent="-228600" lvl="0" marL="457200" rtl="0">
              <a:spcBef>
                <a:spcPts val="0"/>
              </a:spcBef>
              <a:buClr>
                <a:srgbClr val="333333"/>
              </a:buClr>
              <a:buFont typeface="Helvetica Neue"/>
              <a:buChar char="●"/>
            </a:pPr>
            <a:r>
              <a:rPr lang="en-US">
                <a:solidFill>
                  <a:srgbClr val="333333"/>
                </a:solidFill>
                <a:highlight>
                  <a:srgbClr val="FFFFFF"/>
                </a:highlight>
                <a:latin typeface="Helvetica Neue"/>
                <a:ea typeface="Helvetica Neue"/>
                <a:cs typeface="Helvetica Neue"/>
                <a:sym typeface="Helvetica Neue"/>
              </a:rPr>
              <a:t>During initialization, a Blueprint Container registers ServiceFactory-based services for each service manager in the Blueprint Container instead of the actual service objects (</a:t>
            </a:r>
            <a:r>
              <a:rPr b="1" lang="en-US">
                <a:solidFill>
                  <a:srgbClr val="333333"/>
                </a:solidFill>
                <a:highlight>
                  <a:srgbClr val="FFFFFF"/>
                </a:highlight>
                <a:latin typeface="Helvetica Neue"/>
                <a:ea typeface="Helvetica Neue"/>
                <a:cs typeface="Helvetica Neue"/>
                <a:sym typeface="Helvetica Neue"/>
              </a:rPr>
              <a:t>Proxies?</a:t>
            </a:r>
            <a:r>
              <a:rPr lang="en-US">
                <a:solidFill>
                  <a:srgbClr val="333333"/>
                </a:solidFill>
                <a:highlight>
                  <a:srgbClr val="FFFFFF"/>
                </a:highlight>
                <a:latin typeface="Helvetica Neue"/>
                <a:ea typeface="Helvetica Neue"/>
                <a:cs typeface="Helvetica Neue"/>
                <a:sym typeface="Helvetica Neue"/>
              </a:rPr>
              <a:t>)</a:t>
            </a:r>
          </a:p>
          <a:p>
            <a:pPr indent="-228600" lvl="0" marL="457200" rtl="0">
              <a:spcBef>
                <a:spcPts val="0"/>
              </a:spcBef>
              <a:buClr>
                <a:srgbClr val="333333"/>
              </a:buClr>
              <a:buFont typeface="Helvetica Neue"/>
              <a:buChar char="●"/>
            </a:pPr>
            <a:r>
              <a:rPr lang="en-US">
                <a:solidFill>
                  <a:srgbClr val="333333"/>
                </a:solidFill>
                <a:highlight>
                  <a:srgbClr val="FFFFFF"/>
                </a:highlight>
                <a:latin typeface="Helvetica Neue"/>
                <a:ea typeface="Helvetica Neue"/>
                <a:cs typeface="Helvetica Neue"/>
                <a:sym typeface="Helvetica Neue"/>
              </a:rPr>
              <a:t>You can use the </a:t>
            </a:r>
            <a:r>
              <a:rPr b="1" lang="en-US">
                <a:solidFill>
                  <a:srgbClr val="333333"/>
                </a:solidFill>
                <a:highlight>
                  <a:srgbClr val="FFFFFF"/>
                </a:highlight>
                <a:latin typeface="Helvetica Neue"/>
                <a:ea typeface="Helvetica Neue"/>
                <a:cs typeface="Helvetica Neue"/>
                <a:sym typeface="Helvetica Neue"/>
              </a:rPr>
              <a:t>reference-list</a:t>
            </a:r>
            <a:r>
              <a:rPr lang="en-US">
                <a:solidFill>
                  <a:srgbClr val="333333"/>
                </a:solidFill>
                <a:highlight>
                  <a:srgbClr val="FFFFFF"/>
                </a:highlight>
                <a:latin typeface="Helvetica Neue"/>
                <a:ea typeface="Helvetica Neue"/>
                <a:cs typeface="Helvetica Neue"/>
                <a:sym typeface="Helvetica Neue"/>
              </a:rPr>
              <a:t> element to find multiple matching services (returns either a list of proxy objects or a list of ServiceReference objects)</a:t>
            </a:r>
          </a:p>
          <a:p>
            <a:pPr indent="-228600" lvl="0" marL="457200" rtl="0">
              <a:spcBef>
                <a:spcPts val="0"/>
              </a:spcBef>
              <a:buClr>
                <a:srgbClr val="333333"/>
              </a:buClr>
              <a:buFont typeface="Helvetica Neue"/>
              <a:buChar char="●"/>
            </a:pPr>
            <a:r>
              <a:rPr lang="en-US">
                <a:solidFill>
                  <a:srgbClr val="333333"/>
                </a:solidFill>
                <a:highlight>
                  <a:srgbClr val="FFFFFF"/>
                </a:highlight>
                <a:latin typeface="Helvetica Neue"/>
                <a:ea typeface="Helvetica Neue"/>
                <a:cs typeface="Helvetica Neue"/>
                <a:sym typeface="Helvetica Neue"/>
              </a:rPr>
              <a:t>Reference Manger: A proxy allows the injected object to remain the same while the backing service can come and go or be replaced with another service. Calls on a proxy that does not have a backing service will block until a service becomes available or a timeout occurs.</a:t>
            </a:r>
          </a:p>
          <a:p>
            <a:pPr indent="-228600" lvl="0" marL="457200" rtl="0">
              <a:spcBef>
                <a:spcPts val="0"/>
              </a:spcBef>
              <a:buClr>
                <a:srgbClr val="333333"/>
              </a:buClr>
              <a:buFont typeface="Helvetica Neue"/>
              <a:buChar char="●"/>
            </a:pPr>
            <a:r>
              <a:rPr lang="en-US">
                <a:solidFill>
                  <a:srgbClr val="333333"/>
                </a:solidFill>
                <a:highlight>
                  <a:srgbClr val="FFFFFF"/>
                </a:highlight>
                <a:latin typeface="Helvetica Neue"/>
                <a:ea typeface="Helvetica Neue"/>
                <a:cs typeface="Helvetica Neue"/>
                <a:sym typeface="Helvetica Neue"/>
              </a:rPr>
              <a:t>...</a:t>
            </a:r>
          </a:p>
          <a:p>
            <a:pPr lvl="0" rtl="0">
              <a:spcBef>
                <a:spcPts val="0"/>
              </a:spcBef>
              <a:buNone/>
            </a:pPr>
            <a:r>
              <a:t/>
            </a:r>
            <a:endParaRPr>
              <a:solidFill>
                <a:srgbClr val="333333"/>
              </a:solidFill>
              <a:highlight>
                <a:srgbClr val="FFFFFF"/>
              </a:highlight>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371" name="Shape 371"/>
        <p:cNvGrpSpPr/>
        <p:nvPr/>
      </p:nvGrpSpPr>
      <p:grpSpPr>
        <a:xfrm>
          <a:off x="0" y="0"/>
          <a:ext cx="0" cy="0"/>
          <a:chOff x="0" y="0"/>
          <a:chExt cx="0" cy="0"/>
        </a:xfrm>
      </p:grpSpPr>
      <p:sp>
        <p:nvSpPr>
          <p:cNvPr id="372" name="Shape 372"/>
          <p:cNvSpPr txBox="1"/>
          <p:nvPr>
            <p:ph type="title"/>
          </p:nvPr>
        </p:nvSpPr>
        <p:spPr>
          <a:xfrm>
            <a:off x="1034075" y="207225"/>
            <a:ext cx="7895100" cy="7494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Declarative Services</a:t>
            </a:r>
          </a:p>
        </p:txBody>
      </p:sp>
      <p:sp>
        <p:nvSpPr>
          <p:cNvPr id="373" name="Shape 373"/>
          <p:cNvSpPr txBox="1"/>
          <p:nvPr/>
        </p:nvSpPr>
        <p:spPr>
          <a:xfrm>
            <a:off x="539050" y="1441150"/>
            <a:ext cx="8390100" cy="1605900"/>
          </a:xfrm>
          <a:prstGeom prst="rect">
            <a:avLst/>
          </a:prstGeom>
          <a:noFill/>
          <a:ln>
            <a:noFill/>
          </a:ln>
        </p:spPr>
        <p:txBody>
          <a:bodyPr anchorCtr="0" anchor="t" bIns="91425" lIns="91425" rIns="91425" tIns="91425">
            <a:noAutofit/>
          </a:bodyPr>
          <a:lstStyle/>
          <a:p>
            <a:pPr lvl="0">
              <a:spcBef>
                <a:spcPts val="0"/>
              </a:spcBef>
              <a:buNone/>
            </a:pPr>
            <a:r>
              <a:rPr b="1" lang="en-US" sz="2400">
                <a:solidFill>
                  <a:srgbClr val="009EB8"/>
                </a:solidFill>
                <a:highlight>
                  <a:srgbClr val="FFFFFF"/>
                </a:highlight>
                <a:latin typeface="Helvetica Neue"/>
                <a:ea typeface="Helvetica Neue"/>
                <a:cs typeface="Helvetica Neue"/>
                <a:sym typeface="Helvetica Neue"/>
              </a:rPr>
              <a:t>Declarative Services Specification.</a:t>
            </a:r>
            <a:r>
              <a:rPr lang="en-US" sz="2400">
                <a:solidFill>
                  <a:srgbClr val="333333"/>
                </a:solidFill>
                <a:highlight>
                  <a:srgbClr val="FFFFFF"/>
                </a:highlight>
                <a:latin typeface="Helvetica Neue"/>
                <a:ea typeface="Helvetica Neue"/>
                <a:cs typeface="Helvetica Neue"/>
                <a:sym typeface="Helvetica Neue"/>
              </a:rPr>
              <a:t> Lighter-weight but less feature-rich than Blueprint managed services. Declarative Services specification (part of the OSGi compendium).</a:t>
            </a:r>
          </a:p>
          <a:p>
            <a:pPr lvl="0">
              <a:spcBef>
                <a:spcPts val="0"/>
              </a:spcBef>
              <a:buNone/>
            </a:pPr>
            <a:r>
              <a:t/>
            </a:r>
            <a:endParaRPr>
              <a:solidFill>
                <a:srgbClr val="333333"/>
              </a:solidFill>
              <a:highlight>
                <a:srgbClr val="FFFFFF"/>
              </a:highlight>
              <a:latin typeface="Helvetica Neue"/>
              <a:ea typeface="Helvetica Neue"/>
              <a:cs typeface="Helvetica Neue"/>
              <a:sym typeface="Helvetica Neue"/>
            </a:endParaRPr>
          </a:p>
          <a:p>
            <a:pPr lvl="0" rtl="0" algn="just">
              <a:lnSpc>
                <a:spcPct val="140000"/>
              </a:lnSpc>
              <a:spcBef>
                <a:spcPts val="600"/>
              </a:spcBef>
              <a:spcAft>
                <a:spcPts val="600"/>
              </a:spcAft>
              <a:buNone/>
            </a:pPr>
            <a:r>
              <a:t/>
            </a:r>
            <a:endParaRPr>
              <a:solidFill>
                <a:srgbClr val="333333"/>
              </a:solidFill>
              <a:highlight>
                <a:srgbClr val="FFFFFF"/>
              </a:highlight>
              <a:latin typeface="Helvetica Neue"/>
              <a:ea typeface="Helvetica Neue"/>
              <a:cs typeface="Helvetica Neue"/>
              <a:sym typeface="Helvetica Neue"/>
            </a:endParaRPr>
          </a:p>
          <a:p>
            <a:pPr lvl="0" rtl="0">
              <a:spcBef>
                <a:spcPts val="0"/>
              </a:spcBef>
              <a:buNone/>
            </a:pPr>
            <a:r>
              <a:t/>
            </a:r>
            <a:endParaRPr b="1" sz="3600"/>
          </a:p>
        </p:txBody>
      </p:sp>
      <p:pic>
        <p:nvPicPr>
          <p:cNvPr id="374" name="Shape 374"/>
          <p:cNvPicPr preferRelativeResize="0"/>
          <p:nvPr/>
        </p:nvPicPr>
        <p:blipFill>
          <a:blip r:embed="rId4">
            <a:alphaModFix/>
          </a:blip>
          <a:stretch>
            <a:fillRect/>
          </a:stretch>
        </p:blipFill>
        <p:spPr>
          <a:xfrm>
            <a:off x="0" y="3531575"/>
            <a:ext cx="9144000" cy="197821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378" name="Shape 378"/>
        <p:cNvGrpSpPr/>
        <p:nvPr/>
      </p:nvGrpSpPr>
      <p:grpSpPr>
        <a:xfrm>
          <a:off x="0" y="0"/>
          <a:ext cx="0" cy="0"/>
          <a:chOff x="0" y="0"/>
          <a:chExt cx="0" cy="0"/>
        </a:xfrm>
      </p:grpSpPr>
      <p:sp>
        <p:nvSpPr>
          <p:cNvPr id="379" name="Shape 379"/>
          <p:cNvSpPr txBox="1"/>
          <p:nvPr>
            <p:ph type="title"/>
          </p:nvPr>
        </p:nvSpPr>
        <p:spPr>
          <a:xfrm>
            <a:off x="1034075" y="207225"/>
            <a:ext cx="7895100" cy="7494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Declarative Services</a:t>
            </a:r>
          </a:p>
        </p:txBody>
      </p:sp>
      <p:sp>
        <p:nvSpPr>
          <p:cNvPr id="380" name="Shape 380"/>
          <p:cNvSpPr txBox="1"/>
          <p:nvPr/>
        </p:nvSpPr>
        <p:spPr>
          <a:xfrm>
            <a:off x="539050" y="1441150"/>
            <a:ext cx="8250300" cy="3377100"/>
          </a:xfrm>
          <a:prstGeom prst="rect">
            <a:avLst/>
          </a:prstGeom>
          <a:noFill/>
          <a:ln>
            <a:noFill/>
          </a:ln>
        </p:spPr>
        <p:txBody>
          <a:bodyPr anchorCtr="0" anchor="t" bIns="91425" lIns="91425" rIns="91425" tIns="91425">
            <a:noAutofit/>
          </a:bodyPr>
          <a:lstStyle/>
          <a:p>
            <a:pPr lvl="0" rtl="0">
              <a:spcBef>
                <a:spcPts val="0"/>
              </a:spcBef>
              <a:buNone/>
            </a:pPr>
            <a:r>
              <a:rPr b="1" lang="en-US">
                <a:solidFill>
                  <a:srgbClr val="009EB8"/>
                </a:solidFill>
                <a:highlight>
                  <a:srgbClr val="FFFFFF"/>
                </a:highlight>
                <a:latin typeface="Helvetica Neue"/>
                <a:ea typeface="Helvetica Neue"/>
                <a:cs typeface="Helvetica Neue"/>
                <a:sym typeface="Helvetica Neue"/>
              </a:rPr>
              <a:t>Declarative Services.</a:t>
            </a:r>
            <a:r>
              <a:rPr lang="en-US">
                <a:solidFill>
                  <a:srgbClr val="333333"/>
                </a:solidFill>
                <a:highlight>
                  <a:srgbClr val="FFFFFF"/>
                </a:highlight>
                <a:latin typeface="Helvetica Neue"/>
                <a:ea typeface="Helvetica Neue"/>
                <a:cs typeface="Helvetica Neue"/>
                <a:sym typeface="Helvetica Neue"/>
              </a:rPr>
              <a:t> Lighter-weight but less feature-rich than Blueprint managed services. Declarative Services specification (part of the OSGi compendium).</a:t>
            </a:r>
          </a:p>
          <a:p>
            <a:pPr lvl="0" rtl="0">
              <a:spcBef>
                <a:spcPts val="0"/>
              </a:spcBef>
              <a:buNone/>
            </a:pPr>
            <a:r>
              <a:t/>
            </a:r>
            <a:endParaRPr>
              <a:solidFill>
                <a:srgbClr val="333333"/>
              </a:solidFill>
              <a:highlight>
                <a:srgbClr val="FFFFFF"/>
              </a:highlight>
              <a:latin typeface="Helvetica Neue"/>
              <a:ea typeface="Helvetica Neue"/>
              <a:cs typeface="Helvetica Neue"/>
              <a:sym typeface="Helvetica Neue"/>
            </a:endParaRPr>
          </a:p>
          <a:p>
            <a:pPr lvl="0" rtl="0">
              <a:spcBef>
                <a:spcPts val="0"/>
              </a:spcBef>
              <a:buNone/>
            </a:pPr>
            <a:r>
              <a:rPr lang="en-US">
                <a:solidFill>
                  <a:srgbClr val="333333"/>
                </a:solidFill>
                <a:highlight>
                  <a:srgbClr val="FFFFFF"/>
                </a:highlight>
                <a:latin typeface="Helvetica Neue"/>
                <a:ea typeface="Helvetica Neue"/>
                <a:cs typeface="Helvetica Neue"/>
                <a:sym typeface="Helvetica Neue"/>
              </a:rPr>
              <a:t>Tracking and registering services. </a:t>
            </a:r>
          </a:p>
          <a:p>
            <a:pPr lvl="0" rtl="0" algn="just">
              <a:lnSpc>
                <a:spcPct val="140000"/>
              </a:lnSpc>
              <a:spcBef>
                <a:spcPts val="600"/>
              </a:spcBef>
              <a:spcAft>
                <a:spcPts val="600"/>
              </a:spcAft>
              <a:buNone/>
            </a:pPr>
            <a:r>
              <a:t/>
            </a:r>
            <a:endParaRPr>
              <a:solidFill>
                <a:srgbClr val="333333"/>
              </a:solidFill>
              <a:highlight>
                <a:srgbClr val="FFFFFF"/>
              </a:highlight>
              <a:latin typeface="Helvetica Neue"/>
              <a:ea typeface="Helvetica Neue"/>
              <a:cs typeface="Helvetica Neue"/>
              <a:sym typeface="Helvetica Neue"/>
            </a:endParaRPr>
          </a:p>
          <a:p>
            <a:pPr lvl="0" rtl="0">
              <a:spcBef>
                <a:spcPts val="0"/>
              </a:spcBef>
              <a:buNone/>
            </a:pPr>
            <a:r>
              <a:t/>
            </a:r>
            <a:endParaRPr b="1" sz="3600"/>
          </a:p>
        </p:txBody>
      </p:sp>
      <p:pic>
        <p:nvPicPr>
          <p:cNvPr id="381" name="Shape 381"/>
          <p:cNvPicPr preferRelativeResize="0"/>
          <p:nvPr/>
        </p:nvPicPr>
        <p:blipFill>
          <a:blip r:embed="rId4">
            <a:alphaModFix/>
          </a:blip>
          <a:stretch>
            <a:fillRect/>
          </a:stretch>
        </p:blipFill>
        <p:spPr>
          <a:xfrm>
            <a:off x="1034075" y="2379025"/>
            <a:ext cx="6640499" cy="38981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385" name="Shape 385"/>
        <p:cNvGrpSpPr/>
        <p:nvPr/>
      </p:nvGrpSpPr>
      <p:grpSpPr>
        <a:xfrm>
          <a:off x="0" y="0"/>
          <a:ext cx="0" cy="0"/>
          <a:chOff x="0" y="0"/>
          <a:chExt cx="0" cy="0"/>
        </a:xfrm>
      </p:grpSpPr>
      <p:sp>
        <p:nvSpPr>
          <p:cNvPr id="386" name="Shape 386"/>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Last example, Akka and OSGi</a:t>
            </a:r>
          </a:p>
        </p:txBody>
      </p:sp>
      <p:sp>
        <p:nvSpPr>
          <p:cNvPr id="387" name="Shape 387"/>
          <p:cNvSpPr txBox="1"/>
          <p:nvPr/>
        </p:nvSpPr>
        <p:spPr>
          <a:xfrm>
            <a:off x="222450" y="3093000"/>
            <a:ext cx="8699100" cy="1749000"/>
          </a:xfrm>
          <a:prstGeom prst="rect">
            <a:avLst/>
          </a:prstGeom>
          <a:noFill/>
          <a:ln>
            <a:noFill/>
          </a:ln>
        </p:spPr>
        <p:txBody>
          <a:bodyPr anchorCtr="0" anchor="t" bIns="91425" lIns="91425" rIns="91425" tIns="91425">
            <a:noAutofit/>
          </a:bodyPr>
          <a:lstStyle/>
          <a:p>
            <a:pPr lvl="0">
              <a:spcBef>
                <a:spcPts val="0"/>
              </a:spcBef>
              <a:buNone/>
            </a:pPr>
            <a:r>
              <a:rPr b="1" lang="en-US" sz="3600"/>
              <a:t>If it runs on a</a:t>
            </a:r>
            <a:r>
              <a:rPr b="1" lang="en-US" sz="3600"/>
              <a:t> JVM, it can run on OSGi </a:t>
            </a:r>
          </a:p>
          <a:p>
            <a:pPr lvl="0">
              <a:spcBef>
                <a:spcPts val="0"/>
              </a:spcBef>
              <a:buNone/>
            </a:pPr>
            <a:r>
              <a:rPr b="1" lang="en-US" sz="3600"/>
              <a:t>(Scala, Groovy, Akka…)</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391" name="Shape 391"/>
        <p:cNvGrpSpPr/>
        <p:nvPr/>
      </p:nvGrpSpPr>
      <p:grpSpPr>
        <a:xfrm>
          <a:off x="0" y="0"/>
          <a:ext cx="0" cy="0"/>
          <a:chOff x="0" y="0"/>
          <a:chExt cx="0" cy="0"/>
        </a:xfrm>
      </p:grpSpPr>
      <p:sp>
        <p:nvSpPr>
          <p:cNvPr id="392" name="Shape 392"/>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Last example, Akka and OSGi</a:t>
            </a:r>
          </a:p>
        </p:txBody>
      </p:sp>
      <p:pic>
        <p:nvPicPr>
          <p:cNvPr id="393" name="Shape 393"/>
          <p:cNvPicPr preferRelativeResize="0"/>
          <p:nvPr/>
        </p:nvPicPr>
        <p:blipFill>
          <a:blip r:embed="rId4">
            <a:alphaModFix/>
          </a:blip>
          <a:stretch>
            <a:fillRect/>
          </a:stretch>
        </p:blipFill>
        <p:spPr>
          <a:xfrm>
            <a:off x="541221" y="3340972"/>
            <a:ext cx="3873851" cy="2903399"/>
          </a:xfrm>
          <a:prstGeom prst="rect">
            <a:avLst/>
          </a:prstGeom>
          <a:noFill/>
          <a:ln>
            <a:noFill/>
          </a:ln>
        </p:spPr>
      </p:pic>
      <p:pic>
        <p:nvPicPr>
          <p:cNvPr id="394" name="Shape 394"/>
          <p:cNvPicPr preferRelativeResize="0"/>
          <p:nvPr/>
        </p:nvPicPr>
        <p:blipFill>
          <a:blip r:embed="rId5">
            <a:alphaModFix/>
          </a:blip>
          <a:stretch>
            <a:fillRect/>
          </a:stretch>
        </p:blipFill>
        <p:spPr>
          <a:xfrm>
            <a:off x="611037" y="1435400"/>
            <a:ext cx="6772275" cy="1714500"/>
          </a:xfrm>
          <a:prstGeom prst="rect">
            <a:avLst/>
          </a:prstGeom>
          <a:noFill/>
          <a:ln>
            <a:noFill/>
          </a:ln>
        </p:spPr>
      </p:pic>
      <p:pic>
        <p:nvPicPr>
          <p:cNvPr id="395" name="Shape 395"/>
          <p:cNvPicPr preferRelativeResize="0"/>
          <p:nvPr/>
        </p:nvPicPr>
        <p:blipFill>
          <a:blip r:embed="rId6">
            <a:alphaModFix/>
          </a:blip>
          <a:stretch>
            <a:fillRect/>
          </a:stretch>
        </p:blipFill>
        <p:spPr>
          <a:xfrm>
            <a:off x="2330837" y="1224425"/>
            <a:ext cx="6562725" cy="266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399" name="Shape 399"/>
        <p:cNvGrpSpPr/>
        <p:nvPr/>
      </p:nvGrpSpPr>
      <p:grpSpPr>
        <a:xfrm>
          <a:off x="0" y="0"/>
          <a:ext cx="0" cy="0"/>
          <a:chOff x="0" y="0"/>
          <a:chExt cx="0" cy="0"/>
        </a:xfrm>
      </p:grpSpPr>
      <p:sp>
        <p:nvSpPr>
          <p:cNvPr id="400" name="Shape 400"/>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Last example, Akka and OSGi</a:t>
            </a:r>
          </a:p>
        </p:txBody>
      </p:sp>
      <p:pic>
        <p:nvPicPr>
          <p:cNvPr id="401" name="Shape 401"/>
          <p:cNvPicPr preferRelativeResize="0"/>
          <p:nvPr/>
        </p:nvPicPr>
        <p:blipFill>
          <a:blip r:embed="rId4">
            <a:alphaModFix/>
          </a:blip>
          <a:stretch>
            <a:fillRect/>
          </a:stretch>
        </p:blipFill>
        <p:spPr>
          <a:xfrm>
            <a:off x="966575" y="604369"/>
            <a:ext cx="7626300" cy="5719705"/>
          </a:xfrm>
          <a:prstGeom prst="rect">
            <a:avLst/>
          </a:prstGeom>
          <a:noFill/>
          <a:ln>
            <a:noFill/>
          </a:ln>
        </p:spPr>
      </p:pic>
      <p:sp>
        <p:nvSpPr>
          <p:cNvPr id="402" name="Shape 402"/>
          <p:cNvSpPr txBox="1"/>
          <p:nvPr/>
        </p:nvSpPr>
        <p:spPr>
          <a:xfrm>
            <a:off x="119675" y="1251925"/>
            <a:ext cx="6471300" cy="618600"/>
          </a:xfrm>
          <a:prstGeom prst="rect">
            <a:avLst/>
          </a:prstGeom>
          <a:noFill/>
          <a:ln>
            <a:noFill/>
          </a:ln>
        </p:spPr>
        <p:txBody>
          <a:bodyPr anchorCtr="0" anchor="t" bIns="91425" lIns="91425" rIns="91425" tIns="91425">
            <a:noAutofit/>
          </a:bodyPr>
          <a:lstStyle/>
          <a:p>
            <a:pPr lvl="0" rtl="0">
              <a:spcBef>
                <a:spcPts val="0"/>
              </a:spcBef>
              <a:buNone/>
            </a:pPr>
            <a:r>
              <a:rPr b="1" lang="en-US"/>
              <a:t>Basically anything running in a JVM can run in OSGi (Scala, Groovy, Akka…)</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406" name="Shape 406"/>
        <p:cNvGrpSpPr/>
        <p:nvPr/>
      </p:nvGrpSpPr>
      <p:grpSpPr>
        <a:xfrm>
          <a:off x="0" y="0"/>
          <a:ext cx="0" cy="0"/>
          <a:chOff x="0" y="0"/>
          <a:chExt cx="0" cy="0"/>
        </a:xfrm>
      </p:grpSpPr>
      <p:sp>
        <p:nvSpPr>
          <p:cNvPr id="407" name="Shape 407"/>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Last example, Akka and OSGi</a:t>
            </a:r>
          </a:p>
        </p:txBody>
      </p:sp>
      <p:sp>
        <p:nvSpPr>
          <p:cNvPr id="408" name="Shape 408"/>
          <p:cNvSpPr txBox="1"/>
          <p:nvPr/>
        </p:nvSpPr>
        <p:spPr>
          <a:xfrm>
            <a:off x="552325" y="1629350"/>
            <a:ext cx="3728100" cy="1003500"/>
          </a:xfrm>
          <a:prstGeom prst="rect">
            <a:avLst/>
          </a:prstGeom>
          <a:noFill/>
          <a:ln>
            <a:noFill/>
          </a:ln>
        </p:spPr>
        <p:txBody>
          <a:bodyPr anchorCtr="0" anchor="t" bIns="91425" lIns="91425" rIns="91425" tIns="91425">
            <a:noAutofit/>
          </a:bodyPr>
          <a:lstStyle/>
          <a:p>
            <a:pPr lvl="0">
              <a:spcBef>
                <a:spcPts val="0"/>
              </a:spcBef>
              <a:buNone/>
            </a:pPr>
            <a:r>
              <a:rPr lang="en-US" sz="4800"/>
              <a:t>Why Akka?</a:t>
            </a:r>
          </a:p>
        </p:txBody>
      </p:sp>
      <p:pic>
        <p:nvPicPr>
          <p:cNvPr id="409" name="Shape 409"/>
          <p:cNvPicPr preferRelativeResize="0"/>
          <p:nvPr/>
        </p:nvPicPr>
        <p:blipFill>
          <a:blip r:embed="rId4">
            <a:alphaModFix/>
          </a:blip>
          <a:stretch>
            <a:fillRect/>
          </a:stretch>
        </p:blipFill>
        <p:spPr>
          <a:xfrm>
            <a:off x="2314037" y="4500775"/>
            <a:ext cx="6772275" cy="1714500"/>
          </a:xfrm>
          <a:prstGeom prst="rect">
            <a:avLst/>
          </a:prstGeom>
          <a:noFill/>
          <a:ln>
            <a:noFill/>
          </a:ln>
        </p:spPr>
      </p:pic>
      <p:pic>
        <p:nvPicPr>
          <p:cNvPr id="410" name="Shape 410"/>
          <p:cNvPicPr preferRelativeResize="0"/>
          <p:nvPr/>
        </p:nvPicPr>
        <p:blipFill>
          <a:blip r:embed="rId5">
            <a:alphaModFix/>
          </a:blip>
          <a:stretch>
            <a:fillRect/>
          </a:stretch>
        </p:blipFill>
        <p:spPr>
          <a:xfrm>
            <a:off x="1410312" y="3194400"/>
            <a:ext cx="6562725" cy="266700"/>
          </a:xfrm>
          <a:prstGeom prst="rect">
            <a:avLst/>
          </a:prstGeom>
          <a:noFill/>
          <a:ln>
            <a:noFill/>
          </a:ln>
        </p:spPr>
      </p:pic>
      <p:sp>
        <p:nvSpPr>
          <p:cNvPr id="411" name="Shape 411"/>
          <p:cNvSpPr txBox="1"/>
          <p:nvPr/>
        </p:nvSpPr>
        <p:spPr>
          <a:xfrm>
            <a:off x="3783400" y="1196425"/>
            <a:ext cx="5302800" cy="1767600"/>
          </a:xfrm>
          <a:prstGeom prst="rect">
            <a:avLst/>
          </a:prstGeom>
          <a:noFill/>
          <a:ln>
            <a:noFill/>
          </a:ln>
        </p:spPr>
        <p:txBody>
          <a:bodyPr anchorCtr="0" anchor="ctr" bIns="91425" lIns="91425" rIns="91425" tIns="91425">
            <a:noAutofit/>
          </a:bodyPr>
          <a:lstStyle/>
          <a:p>
            <a:pPr lvl="0" rtl="0">
              <a:spcBef>
                <a:spcPts val="0"/>
              </a:spcBef>
              <a:buNone/>
            </a:pPr>
            <a:r>
              <a:rPr lang="en-US" sz="1050">
                <a:solidFill>
                  <a:srgbClr val="0B5567"/>
                </a:solidFill>
                <a:highlight>
                  <a:srgbClr val="FFFFFF"/>
                </a:highlight>
                <a:latin typeface="Helvetica Neue"/>
                <a:ea typeface="Helvetica Neue"/>
                <a:cs typeface="Helvetica Neue"/>
                <a:sym typeface="Helvetica Neue"/>
              </a:rPr>
              <a:t>An actor is a container for </a:t>
            </a:r>
            <a:r>
              <a:rPr lang="en-US" sz="1050">
                <a:solidFill>
                  <a:srgbClr val="15A9CE"/>
                </a:solidFill>
                <a:highlight>
                  <a:srgbClr val="FFFFFF"/>
                </a:highlight>
                <a:latin typeface="Helvetica Neue"/>
                <a:ea typeface="Helvetica Neue"/>
                <a:cs typeface="Helvetica Neue"/>
                <a:sym typeface="Helvetica Neue"/>
                <a:hlinkClick r:id="rId6"/>
              </a:rPr>
              <a:t>State</a:t>
            </a:r>
            <a:r>
              <a:rPr lang="en-US" sz="1050">
                <a:solidFill>
                  <a:srgbClr val="0B5567"/>
                </a:solidFill>
                <a:highlight>
                  <a:srgbClr val="FFFFFF"/>
                </a:highlight>
                <a:latin typeface="Helvetica Neue"/>
                <a:ea typeface="Helvetica Neue"/>
                <a:cs typeface="Helvetica Neue"/>
                <a:sym typeface="Helvetica Neue"/>
              </a:rPr>
              <a:t>, </a:t>
            </a:r>
            <a:r>
              <a:rPr lang="en-US" sz="1050">
                <a:solidFill>
                  <a:srgbClr val="15A9CE"/>
                </a:solidFill>
                <a:highlight>
                  <a:srgbClr val="FFFFFF"/>
                </a:highlight>
                <a:latin typeface="Helvetica Neue"/>
                <a:ea typeface="Helvetica Neue"/>
                <a:cs typeface="Helvetica Neue"/>
                <a:sym typeface="Helvetica Neue"/>
                <a:hlinkClick r:id="rId7"/>
              </a:rPr>
              <a:t>Behavior</a:t>
            </a:r>
            <a:r>
              <a:rPr lang="en-US" sz="1050">
                <a:solidFill>
                  <a:srgbClr val="0B5567"/>
                </a:solidFill>
                <a:highlight>
                  <a:srgbClr val="FFFFFF"/>
                </a:highlight>
                <a:latin typeface="Helvetica Neue"/>
                <a:ea typeface="Helvetica Neue"/>
                <a:cs typeface="Helvetica Neue"/>
                <a:sym typeface="Helvetica Neue"/>
              </a:rPr>
              <a:t>, a </a:t>
            </a:r>
            <a:r>
              <a:rPr lang="en-US" sz="1050">
                <a:solidFill>
                  <a:srgbClr val="15A9CE"/>
                </a:solidFill>
                <a:highlight>
                  <a:srgbClr val="FFFFFF"/>
                </a:highlight>
                <a:latin typeface="Helvetica Neue"/>
                <a:ea typeface="Helvetica Neue"/>
                <a:cs typeface="Helvetica Neue"/>
                <a:sym typeface="Helvetica Neue"/>
                <a:hlinkClick r:id="rId8"/>
              </a:rPr>
              <a:t>Mailbox</a:t>
            </a:r>
            <a:r>
              <a:rPr lang="en-US" sz="1050">
                <a:solidFill>
                  <a:srgbClr val="0B5567"/>
                </a:solidFill>
                <a:highlight>
                  <a:srgbClr val="FFFFFF"/>
                </a:highlight>
                <a:latin typeface="Helvetica Neue"/>
                <a:ea typeface="Helvetica Neue"/>
                <a:cs typeface="Helvetica Neue"/>
                <a:sym typeface="Helvetica Neue"/>
              </a:rPr>
              <a:t>, </a:t>
            </a:r>
            <a:r>
              <a:rPr lang="en-US" sz="1050">
                <a:solidFill>
                  <a:srgbClr val="15A9CE"/>
                </a:solidFill>
                <a:highlight>
                  <a:srgbClr val="FFFFFF"/>
                </a:highlight>
                <a:latin typeface="Helvetica Neue"/>
                <a:ea typeface="Helvetica Neue"/>
                <a:cs typeface="Helvetica Neue"/>
                <a:sym typeface="Helvetica Neue"/>
                <a:hlinkClick r:id="rId9"/>
              </a:rPr>
              <a:t>Child Actors</a:t>
            </a:r>
            <a:r>
              <a:rPr lang="en-US" sz="1050">
                <a:solidFill>
                  <a:srgbClr val="0B5567"/>
                </a:solidFill>
                <a:highlight>
                  <a:srgbClr val="FFFFFF"/>
                </a:highlight>
                <a:latin typeface="Helvetica Neue"/>
                <a:ea typeface="Helvetica Neue"/>
                <a:cs typeface="Helvetica Neue"/>
                <a:sym typeface="Helvetica Neue"/>
              </a:rPr>
              <a:t> and a </a:t>
            </a:r>
            <a:r>
              <a:rPr lang="en-US" sz="1050">
                <a:solidFill>
                  <a:srgbClr val="15A9CE"/>
                </a:solidFill>
                <a:highlight>
                  <a:srgbClr val="FFFFFF"/>
                </a:highlight>
                <a:latin typeface="Helvetica Neue"/>
                <a:ea typeface="Helvetica Neue"/>
                <a:cs typeface="Helvetica Neue"/>
                <a:sym typeface="Helvetica Neue"/>
                <a:hlinkClick r:id="rId10"/>
              </a:rPr>
              <a:t>Supervisor Strategy</a:t>
            </a:r>
            <a:r>
              <a:rPr lang="en-US" sz="1050">
                <a:solidFill>
                  <a:srgbClr val="0B5567"/>
                </a:solidFill>
                <a:highlight>
                  <a:srgbClr val="FFFFFF"/>
                </a:highlight>
                <a:latin typeface="Helvetica Neue"/>
                <a:ea typeface="Helvetica Neue"/>
                <a:cs typeface="Helvetica Neue"/>
                <a:sym typeface="Helvetica Neue"/>
              </a:rPr>
              <a:t>. All of this is encapsulated behind an </a:t>
            </a:r>
            <a:r>
              <a:rPr lang="en-US" sz="1050">
                <a:solidFill>
                  <a:srgbClr val="15A9CE"/>
                </a:solidFill>
                <a:highlight>
                  <a:srgbClr val="FFFFFF"/>
                </a:highlight>
                <a:latin typeface="Helvetica Neue"/>
                <a:ea typeface="Helvetica Neue"/>
                <a:cs typeface="Helvetica Neue"/>
                <a:sym typeface="Helvetica Neue"/>
                <a:hlinkClick r:id="rId11"/>
              </a:rPr>
              <a:t>Actor Reference</a:t>
            </a:r>
            <a:r>
              <a:rPr lang="en-US" sz="1050">
                <a:solidFill>
                  <a:srgbClr val="0B5567"/>
                </a:solidFill>
                <a:highlight>
                  <a:srgbClr val="FFFFFF"/>
                </a:highlight>
                <a:latin typeface="Helvetica Neue"/>
                <a:ea typeface="Helvetica Neue"/>
                <a:cs typeface="Helvetica Neue"/>
                <a:sym typeface="Helvetica Neue"/>
              </a:rPr>
              <a:t>. </a:t>
            </a:r>
            <a:r>
              <a:rPr b="1" lang="en-US" sz="1500">
                <a:solidFill>
                  <a:srgbClr val="0B5567"/>
                </a:solidFill>
                <a:highlight>
                  <a:srgbClr val="FFFFFF"/>
                </a:highlight>
                <a:latin typeface="Helvetica Neue"/>
                <a:ea typeface="Helvetica Neue"/>
                <a:cs typeface="Helvetica Neue"/>
                <a:sym typeface="Helvetica Neue"/>
              </a:rPr>
              <a:t>One noteworthy aspect is that actors have an explicit lifecycle, they are not automatically destroyed when no longer referenced; after having created one, it is your responsibility to make sure that it will eventually be terminated as well—which also gives you control over how resources are released </a:t>
            </a:r>
            <a:r>
              <a:rPr b="1" lang="en-US" sz="1500">
                <a:solidFill>
                  <a:srgbClr val="15A9CE"/>
                </a:solidFill>
                <a:highlight>
                  <a:srgbClr val="FFFFFF"/>
                </a:highlight>
                <a:latin typeface="Helvetica Neue"/>
                <a:ea typeface="Helvetica Neue"/>
                <a:cs typeface="Helvetica Neue"/>
                <a:sym typeface="Helvetica Neue"/>
                <a:hlinkClick r:id="rId12"/>
              </a:rPr>
              <a:t>When an Actor Terminates</a:t>
            </a:r>
            <a:r>
              <a:rPr b="1" lang="en-US" sz="1500">
                <a:solidFill>
                  <a:srgbClr val="0B5567"/>
                </a:solidFill>
                <a:highlight>
                  <a:srgbClr val="FFFFFF"/>
                </a:highlight>
                <a:latin typeface="Helvetica Neue"/>
                <a:ea typeface="Helvetica Neue"/>
                <a:cs typeface="Helvetica Neue"/>
                <a:sym typeface="Helvetica Neue"/>
              </a:rPr>
              <a:t>.</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415" name="Shape 415"/>
        <p:cNvGrpSpPr/>
        <p:nvPr/>
      </p:nvGrpSpPr>
      <p:grpSpPr>
        <a:xfrm>
          <a:off x="0" y="0"/>
          <a:ext cx="0" cy="0"/>
          <a:chOff x="0" y="0"/>
          <a:chExt cx="0" cy="0"/>
        </a:xfrm>
      </p:grpSpPr>
      <p:sp>
        <p:nvSpPr>
          <p:cNvPr id="416" name="Shape 416"/>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Last example, Akka and OSGi</a:t>
            </a:r>
          </a:p>
        </p:txBody>
      </p:sp>
      <p:sp>
        <p:nvSpPr>
          <p:cNvPr id="417" name="Shape 417"/>
          <p:cNvSpPr txBox="1"/>
          <p:nvPr/>
        </p:nvSpPr>
        <p:spPr>
          <a:xfrm>
            <a:off x="552325" y="1629350"/>
            <a:ext cx="3728100" cy="1003500"/>
          </a:xfrm>
          <a:prstGeom prst="rect">
            <a:avLst/>
          </a:prstGeom>
          <a:noFill/>
          <a:ln>
            <a:noFill/>
          </a:ln>
        </p:spPr>
        <p:txBody>
          <a:bodyPr anchorCtr="0" anchor="t" bIns="91425" lIns="91425" rIns="91425" tIns="91425">
            <a:noAutofit/>
          </a:bodyPr>
          <a:lstStyle/>
          <a:p>
            <a:pPr lvl="0" rtl="0">
              <a:spcBef>
                <a:spcPts val="0"/>
              </a:spcBef>
              <a:buNone/>
            </a:pPr>
            <a:r>
              <a:rPr lang="en-US" sz="4800"/>
              <a:t>Why Akka?</a:t>
            </a:r>
          </a:p>
        </p:txBody>
      </p:sp>
      <p:pic>
        <p:nvPicPr>
          <p:cNvPr id="418" name="Shape 418"/>
          <p:cNvPicPr preferRelativeResize="0"/>
          <p:nvPr/>
        </p:nvPicPr>
        <p:blipFill>
          <a:blip r:embed="rId4">
            <a:alphaModFix/>
          </a:blip>
          <a:stretch>
            <a:fillRect/>
          </a:stretch>
        </p:blipFill>
        <p:spPr>
          <a:xfrm>
            <a:off x="2161637" y="4596950"/>
            <a:ext cx="6772275" cy="1714500"/>
          </a:xfrm>
          <a:prstGeom prst="rect">
            <a:avLst/>
          </a:prstGeom>
          <a:noFill/>
          <a:ln>
            <a:noFill/>
          </a:ln>
        </p:spPr>
      </p:pic>
      <p:sp>
        <p:nvSpPr>
          <p:cNvPr id="419" name="Shape 419"/>
          <p:cNvSpPr txBox="1"/>
          <p:nvPr/>
        </p:nvSpPr>
        <p:spPr>
          <a:xfrm>
            <a:off x="257725" y="2531875"/>
            <a:ext cx="4022700" cy="3410700"/>
          </a:xfrm>
          <a:prstGeom prst="rect">
            <a:avLst/>
          </a:prstGeom>
          <a:noFill/>
          <a:ln>
            <a:noFill/>
          </a:ln>
        </p:spPr>
        <p:txBody>
          <a:bodyPr anchorCtr="0" anchor="t" bIns="91425" lIns="91425" rIns="91425" tIns="91425">
            <a:noAutofit/>
          </a:bodyPr>
          <a:lstStyle/>
          <a:p>
            <a:pPr indent="-381000" lvl="0" marL="457200" rtl="0">
              <a:spcBef>
                <a:spcPts val="0"/>
              </a:spcBef>
              <a:buSzPct val="100000"/>
              <a:buAutoNum type="arabicPeriod"/>
            </a:pPr>
            <a:r>
              <a:rPr lang="en-US" sz="2400"/>
              <a:t>Messaging</a:t>
            </a:r>
          </a:p>
          <a:p>
            <a:pPr indent="-381000" lvl="0" marL="457200" rtl="0">
              <a:spcBef>
                <a:spcPts val="0"/>
              </a:spcBef>
              <a:buSzPct val="100000"/>
              <a:buAutoNum type="arabicPeriod"/>
            </a:pPr>
            <a:r>
              <a:rPr lang="en-US" sz="2400"/>
              <a:t>Supervision Strategies</a:t>
            </a:r>
          </a:p>
          <a:p>
            <a:pPr indent="-381000" lvl="0" marL="457200" rtl="0">
              <a:spcBef>
                <a:spcPts val="0"/>
              </a:spcBef>
              <a:buSzPct val="100000"/>
              <a:buAutoNum type="arabicPeriod"/>
            </a:pPr>
            <a:r>
              <a:rPr lang="en-US" sz="2400"/>
              <a:t>Asynchrony</a:t>
            </a:r>
          </a:p>
          <a:p>
            <a:pPr indent="-381000" lvl="0" marL="457200" rtl="0">
              <a:spcBef>
                <a:spcPts val="0"/>
              </a:spcBef>
              <a:buSzPct val="100000"/>
              <a:buAutoNum type="arabicPeriod"/>
            </a:pPr>
            <a:r>
              <a:rPr lang="en-US" sz="2400"/>
              <a:t>Why not?</a:t>
            </a:r>
          </a:p>
          <a:p>
            <a:pPr indent="-381000" lvl="0" marL="457200" rtl="0">
              <a:spcBef>
                <a:spcPts val="0"/>
              </a:spcBef>
              <a:buSzPct val="100000"/>
              <a:buAutoNum type="arabicPeriod"/>
            </a:pPr>
            <a:r>
              <a:rPr b="1" lang="en-US" sz="2400"/>
              <a:t>I like it!</a:t>
            </a:r>
          </a:p>
          <a:p>
            <a:pPr indent="-381000" lvl="0" marL="457200" rtl="0">
              <a:spcBef>
                <a:spcPts val="0"/>
              </a:spcBef>
              <a:buSzPct val="100000"/>
              <a:buAutoNum type="arabicPeriod"/>
            </a:pPr>
            <a:r>
              <a:rPr lang="en-US" sz="2400"/>
              <a:t>Relates to my last talk</a:t>
            </a:r>
          </a:p>
          <a:p>
            <a:pPr indent="-381000" lvl="0" marL="457200" rtl="0">
              <a:spcBef>
                <a:spcPts val="0"/>
              </a:spcBef>
              <a:buSzPct val="100000"/>
              <a:buAutoNum type="arabicPeriod"/>
            </a:pPr>
            <a:r>
              <a:rPr lang="en-US" sz="2400"/>
              <a:t>Killing actors is easy</a:t>
            </a:r>
          </a:p>
        </p:txBody>
      </p:sp>
      <p:pic>
        <p:nvPicPr>
          <p:cNvPr id="420" name="Shape 420"/>
          <p:cNvPicPr preferRelativeResize="0"/>
          <p:nvPr/>
        </p:nvPicPr>
        <p:blipFill>
          <a:blip r:embed="rId5">
            <a:alphaModFix/>
          </a:blip>
          <a:stretch>
            <a:fillRect/>
          </a:stretch>
        </p:blipFill>
        <p:spPr>
          <a:xfrm>
            <a:off x="5253250" y="1218975"/>
            <a:ext cx="3728099" cy="22819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424" name="Shape 424"/>
        <p:cNvGrpSpPr/>
        <p:nvPr/>
      </p:nvGrpSpPr>
      <p:grpSpPr>
        <a:xfrm>
          <a:off x="0" y="0"/>
          <a:ext cx="0" cy="0"/>
          <a:chOff x="0" y="0"/>
          <a:chExt cx="0" cy="0"/>
        </a:xfrm>
      </p:grpSpPr>
      <p:sp>
        <p:nvSpPr>
          <p:cNvPr id="425" name="Shape 425"/>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Last example, Akka and OSGi</a:t>
            </a:r>
          </a:p>
        </p:txBody>
      </p:sp>
      <p:sp>
        <p:nvSpPr>
          <p:cNvPr id="426" name="Shape 426"/>
          <p:cNvSpPr txBox="1"/>
          <p:nvPr/>
        </p:nvSpPr>
        <p:spPr>
          <a:xfrm>
            <a:off x="552325" y="1629350"/>
            <a:ext cx="3728100" cy="1003500"/>
          </a:xfrm>
          <a:prstGeom prst="rect">
            <a:avLst/>
          </a:prstGeom>
          <a:noFill/>
          <a:ln>
            <a:noFill/>
          </a:ln>
        </p:spPr>
        <p:txBody>
          <a:bodyPr anchorCtr="0" anchor="t" bIns="91425" lIns="91425" rIns="91425" tIns="91425">
            <a:noAutofit/>
          </a:bodyPr>
          <a:lstStyle/>
          <a:p>
            <a:pPr lvl="0" rtl="0">
              <a:spcBef>
                <a:spcPts val="0"/>
              </a:spcBef>
              <a:buNone/>
            </a:pPr>
            <a:r>
              <a:rPr lang="en-US" sz="4800"/>
              <a:t>Why Akka?</a:t>
            </a:r>
          </a:p>
        </p:txBody>
      </p:sp>
      <p:pic>
        <p:nvPicPr>
          <p:cNvPr id="427" name="Shape 427"/>
          <p:cNvPicPr preferRelativeResize="0"/>
          <p:nvPr/>
        </p:nvPicPr>
        <p:blipFill>
          <a:blip r:embed="rId4">
            <a:alphaModFix/>
          </a:blip>
          <a:stretch>
            <a:fillRect/>
          </a:stretch>
        </p:blipFill>
        <p:spPr>
          <a:xfrm>
            <a:off x="2308937" y="4606150"/>
            <a:ext cx="6772275" cy="1714500"/>
          </a:xfrm>
          <a:prstGeom prst="rect">
            <a:avLst/>
          </a:prstGeom>
          <a:noFill/>
          <a:ln>
            <a:noFill/>
          </a:ln>
        </p:spPr>
      </p:pic>
      <p:sp>
        <p:nvSpPr>
          <p:cNvPr id="428" name="Shape 428"/>
          <p:cNvSpPr txBox="1"/>
          <p:nvPr/>
        </p:nvSpPr>
        <p:spPr>
          <a:xfrm>
            <a:off x="257725" y="2632850"/>
            <a:ext cx="4022700" cy="3410700"/>
          </a:xfrm>
          <a:prstGeom prst="rect">
            <a:avLst/>
          </a:prstGeom>
          <a:noFill/>
          <a:ln>
            <a:noFill/>
          </a:ln>
        </p:spPr>
        <p:txBody>
          <a:bodyPr anchorCtr="0" anchor="t" bIns="91425" lIns="91425" rIns="91425" tIns="91425">
            <a:noAutofit/>
          </a:bodyPr>
          <a:lstStyle/>
          <a:p>
            <a:pPr indent="-381000" lvl="0" marL="457200" rtl="0">
              <a:spcBef>
                <a:spcPts val="0"/>
              </a:spcBef>
              <a:buSzPct val="100000"/>
              <a:buAutoNum type="arabicPeriod"/>
            </a:pPr>
            <a:r>
              <a:rPr lang="en-US" sz="2400"/>
              <a:t>Messaging</a:t>
            </a:r>
          </a:p>
          <a:p>
            <a:pPr indent="-381000" lvl="0" marL="457200" rtl="0">
              <a:spcBef>
                <a:spcPts val="0"/>
              </a:spcBef>
              <a:buSzPct val="100000"/>
              <a:buAutoNum type="arabicPeriod"/>
            </a:pPr>
            <a:r>
              <a:rPr lang="en-US" sz="2400"/>
              <a:t>Supervision Strategies</a:t>
            </a:r>
          </a:p>
          <a:p>
            <a:pPr indent="-381000" lvl="0" marL="457200" rtl="0">
              <a:spcBef>
                <a:spcPts val="0"/>
              </a:spcBef>
              <a:buSzPct val="100000"/>
              <a:buAutoNum type="arabicPeriod"/>
            </a:pPr>
            <a:r>
              <a:rPr lang="en-US" sz="2400"/>
              <a:t>Asynchrony</a:t>
            </a:r>
          </a:p>
          <a:p>
            <a:pPr indent="-381000" lvl="0" marL="457200" rtl="0">
              <a:spcBef>
                <a:spcPts val="0"/>
              </a:spcBef>
              <a:buSzPct val="100000"/>
              <a:buAutoNum type="arabicPeriod"/>
            </a:pPr>
            <a:r>
              <a:rPr lang="en-US" sz="2400"/>
              <a:t>Why not?</a:t>
            </a:r>
          </a:p>
          <a:p>
            <a:pPr indent="-381000" lvl="0" marL="457200" rtl="0">
              <a:spcBef>
                <a:spcPts val="0"/>
              </a:spcBef>
              <a:buSzPct val="100000"/>
              <a:buAutoNum type="arabicPeriod"/>
            </a:pPr>
            <a:r>
              <a:rPr b="1" lang="en-US" sz="2400"/>
              <a:t>I like it!</a:t>
            </a:r>
          </a:p>
          <a:p>
            <a:pPr indent="-381000" lvl="0" marL="457200" rtl="0">
              <a:spcBef>
                <a:spcPts val="0"/>
              </a:spcBef>
              <a:buSzPct val="100000"/>
              <a:buAutoNum type="arabicPeriod"/>
            </a:pPr>
            <a:r>
              <a:rPr lang="en-US" sz="2400"/>
              <a:t>Relates to my last talk</a:t>
            </a:r>
          </a:p>
          <a:p>
            <a:pPr indent="-381000" lvl="0" marL="457200" rtl="0">
              <a:spcBef>
                <a:spcPts val="0"/>
              </a:spcBef>
              <a:buSzPct val="100000"/>
              <a:buAutoNum type="arabicPeriod"/>
            </a:pPr>
            <a:r>
              <a:rPr lang="en-US" sz="2400"/>
              <a:t>Killing actors is easy</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13" name="Shape 113"/>
        <p:cNvGrpSpPr/>
        <p:nvPr/>
      </p:nvGrpSpPr>
      <p:grpSpPr>
        <a:xfrm>
          <a:off x="0" y="0"/>
          <a:ext cx="0" cy="0"/>
          <a:chOff x="0" y="0"/>
          <a:chExt cx="0" cy="0"/>
        </a:xfrm>
      </p:grpSpPr>
      <p:sp>
        <p:nvSpPr>
          <p:cNvPr id="114" name="Shape 114"/>
          <p:cNvSpPr txBox="1"/>
          <p:nvPr>
            <p:ph type="title"/>
          </p:nvPr>
        </p:nvSpPr>
        <p:spPr>
          <a:xfrm>
            <a:off x="1060450" y="1984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Pros/Cons of Modularity</a:t>
            </a:r>
          </a:p>
        </p:txBody>
      </p:sp>
      <p:pic>
        <p:nvPicPr>
          <p:cNvPr id="115" name="Shape 115"/>
          <p:cNvPicPr preferRelativeResize="0"/>
          <p:nvPr/>
        </p:nvPicPr>
        <p:blipFill>
          <a:blip r:embed="rId4">
            <a:alphaModFix/>
          </a:blip>
          <a:stretch>
            <a:fillRect/>
          </a:stretch>
        </p:blipFill>
        <p:spPr>
          <a:xfrm>
            <a:off x="92325" y="3903775"/>
            <a:ext cx="8959350" cy="2369524"/>
          </a:xfrm>
          <a:prstGeom prst="rect">
            <a:avLst/>
          </a:prstGeom>
          <a:noFill/>
          <a:ln>
            <a:noFill/>
          </a:ln>
        </p:spPr>
      </p:pic>
      <p:sp>
        <p:nvSpPr>
          <p:cNvPr id="116" name="Shape 116"/>
          <p:cNvSpPr txBox="1"/>
          <p:nvPr/>
        </p:nvSpPr>
        <p:spPr>
          <a:xfrm>
            <a:off x="290125" y="1318850"/>
            <a:ext cx="8761500" cy="12309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sz="2400">
                <a:solidFill>
                  <a:srgbClr val="FF0000"/>
                </a:solidFill>
                <a:highlight>
                  <a:srgbClr val="FFFFFF"/>
                </a:highlight>
              </a:rPr>
              <a:t>Disadvantages</a:t>
            </a:r>
            <a:r>
              <a:rPr lang="en-US" sz="2400">
                <a:solidFill>
                  <a:srgbClr val="242729"/>
                </a:solidFill>
                <a:highlight>
                  <a:srgbClr val="FFFFFF"/>
                </a:highlight>
              </a:rPr>
              <a:t>: </a:t>
            </a:r>
            <a:r>
              <a:rPr b="1" lang="en-US" sz="2400">
                <a:solidFill>
                  <a:srgbClr val="85200C"/>
                </a:solidFill>
                <a:highlight>
                  <a:srgbClr val="FFFFFF"/>
                </a:highlight>
              </a:rPr>
              <a:t>Communication/visibility between modules?</a:t>
            </a:r>
            <a:r>
              <a:rPr lang="en-US" sz="2400">
                <a:solidFill>
                  <a:srgbClr val="242729"/>
                </a:solidFill>
                <a:highlight>
                  <a:srgbClr val="FFFFFF"/>
                </a:highlight>
              </a:rPr>
              <a:t>, dificulty to highly couple interdependant changes in source control systems...</a:t>
            </a:r>
          </a:p>
        </p:txBody>
      </p:sp>
      <p:sp>
        <p:nvSpPr>
          <p:cNvPr id="117" name="Shape 117"/>
          <p:cNvSpPr txBox="1"/>
          <p:nvPr/>
        </p:nvSpPr>
        <p:spPr>
          <a:xfrm>
            <a:off x="92325" y="2672874"/>
            <a:ext cx="8864400" cy="1230900"/>
          </a:xfrm>
          <a:prstGeom prst="rect">
            <a:avLst/>
          </a:prstGeom>
          <a:noFill/>
          <a:ln cap="flat" cmpd="sng" w="9525">
            <a:solidFill>
              <a:srgbClr val="134F5C"/>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sz="2400">
                <a:solidFill>
                  <a:srgbClr val="274E13"/>
                </a:solidFill>
                <a:highlight>
                  <a:srgbClr val="FFFFFF"/>
                </a:highlight>
              </a:rPr>
              <a:t>Advantages</a:t>
            </a:r>
            <a:r>
              <a:rPr lang="en-US" sz="2400">
                <a:solidFill>
                  <a:srgbClr val="242729"/>
                </a:solidFill>
                <a:highlight>
                  <a:srgbClr val="FFFFFF"/>
                </a:highlight>
              </a:rPr>
              <a:t>: </a:t>
            </a:r>
            <a:r>
              <a:rPr b="1" lang="en-US" sz="2400">
                <a:solidFill>
                  <a:srgbClr val="242729"/>
                </a:solidFill>
                <a:highlight>
                  <a:srgbClr val="FFFFFF"/>
                </a:highlight>
              </a:rPr>
              <a:t>Reusability</a:t>
            </a:r>
            <a:r>
              <a:rPr lang="en-US" sz="2400">
                <a:solidFill>
                  <a:srgbClr val="242729"/>
                </a:solidFill>
                <a:highlight>
                  <a:srgbClr val="FFFFFF"/>
                </a:highlight>
              </a:rPr>
              <a:t>,Replazable components,</a:t>
            </a:r>
            <a:r>
              <a:rPr b="1" lang="en-US" sz="2400">
                <a:solidFill>
                  <a:srgbClr val="242729"/>
                </a:solidFill>
                <a:highlight>
                  <a:srgbClr val="FFFFFF"/>
                </a:highlight>
              </a:rPr>
              <a:t>Distributed Development</a:t>
            </a:r>
            <a:r>
              <a:rPr lang="en-US" sz="2400">
                <a:solidFill>
                  <a:srgbClr val="242729"/>
                </a:solidFill>
                <a:highlight>
                  <a:srgbClr val="FFFFFF"/>
                </a:highlight>
              </a:rPr>
              <a:t>, Independent Scalability of different components, </a:t>
            </a:r>
            <a:r>
              <a:rPr b="1" lang="en-US" sz="2400">
                <a:solidFill>
                  <a:srgbClr val="85200C"/>
                </a:solidFill>
                <a:highlight>
                  <a:srgbClr val="FFFFFF"/>
                </a:highlight>
              </a:rPr>
              <a:t>Security and Access Control</a:t>
            </a:r>
            <a:r>
              <a:rPr lang="en-US" sz="2400">
                <a:solidFill>
                  <a:srgbClr val="242729"/>
                </a:solidFill>
                <a:highlight>
                  <a:srgbClr val="FFFFFF"/>
                </a:highlight>
              </a:rPr>
              <a:t>...</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432" name="Shape 432"/>
        <p:cNvGrpSpPr/>
        <p:nvPr/>
      </p:nvGrpSpPr>
      <p:grpSpPr>
        <a:xfrm>
          <a:off x="0" y="0"/>
          <a:ext cx="0" cy="0"/>
          <a:chOff x="0" y="0"/>
          <a:chExt cx="0" cy="0"/>
        </a:xfrm>
      </p:grpSpPr>
      <p:sp>
        <p:nvSpPr>
          <p:cNvPr id="433" name="Shape 433"/>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Last example, Akka and OSGi</a:t>
            </a:r>
          </a:p>
        </p:txBody>
      </p:sp>
      <p:sp>
        <p:nvSpPr>
          <p:cNvPr id="434" name="Shape 434"/>
          <p:cNvSpPr txBox="1"/>
          <p:nvPr/>
        </p:nvSpPr>
        <p:spPr>
          <a:xfrm>
            <a:off x="552325" y="1629350"/>
            <a:ext cx="3728100" cy="1003500"/>
          </a:xfrm>
          <a:prstGeom prst="rect">
            <a:avLst/>
          </a:prstGeom>
          <a:noFill/>
          <a:ln>
            <a:noFill/>
          </a:ln>
        </p:spPr>
        <p:txBody>
          <a:bodyPr anchorCtr="0" anchor="t" bIns="91425" lIns="91425" rIns="91425" tIns="91425">
            <a:noAutofit/>
          </a:bodyPr>
          <a:lstStyle/>
          <a:p>
            <a:pPr lvl="0" rtl="0">
              <a:spcBef>
                <a:spcPts val="0"/>
              </a:spcBef>
              <a:buNone/>
            </a:pPr>
            <a:r>
              <a:rPr lang="en-US" sz="4800"/>
              <a:t>Why Akka?</a:t>
            </a:r>
          </a:p>
        </p:txBody>
      </p:sp>
      <p:sp>
        <p:nvSpPr>
          <p:cNvPr id="435" name="Shape 435"/>
          <p:cNvSpPr txBox="1"/>
          <p:nvPr/>
        </p:nvSpPr>
        <p:spPr>
          <a:xfrm>
            <a:off x="257725" y="2531875"/>
            <a:ext cx="4022700" cy="3410700"/>
          </a:xfrm>
          <a:prstGeom prst="rect">
            <a:avLst/>
          </a:prstGeom>
          <a:noFill/>
          <a:ln>
            <a:noFill/>
          </a:ln>
        </p:spPr>
        <p:txBody>
          <a:bodyPr anchorCtr="0" anchor="t" bIns="91425" lIns="91425" rIns="91425" tIns="91425">
            <a:noAutofit/>
          </a:bodyPr>
          <a:lstStyle/>
          <a:p>
            <a:pPr indent="-381000" lvl="0" marL="457200" rtl="0">
              <a:spcBef>
                <a:spcPts val="0"/>
              </a:spcBef>
              <a:buSzPct val="100000"/>
              <a:buAutoNum type="arabicPeriod"/>
            </a:pPr>
            <a:r>
              <a:rPr lang="en-US" sz="2400"/>
              <a:t>Messaging</a:t>
            </a:r>
          </a:p>
          <a:p>
            <a:pPr indent="-381000" lvl="0" marL="457200" rtl="0">
              <a:spcBef>
                <a:spcPts val="0"/>
              </a:spcBef>
              <a:buSzPct val="100000"/>
              <a:buAutoNum type="arabicPeriod"/>
            </a:pPr>
            <a:r>
              <a:rPr lang="en-US" sz="2400"/>
              <a:t>Supervision Strategies</a:t>
            </a:r>
          </a:p>
          <a:p>
            <a:pPr indent="-381000" lvl="0" marL="457200" rtl="0">
              <a:spcBef>
                <a:spcPts val="0"/>
              </a:spcBef>
              <a:buSzPct val="100000"/>
              <a:buAutoNum type="arabicPeriod"/>
            </a:pPr>
            <a:r>
              <a:rPr lang="en-US" sz="2400"/>
              <a:t>Asynchrony</a:t>
            </a:r>
          </a:p>
          <a:p>
            <a:pPr indent="-381000" lvl="0" marL="457200" rtl="0">
              <a:spcBef>
                <a:spcPts val="0"/>
              </a:spcBef>
              <a:buSzPct val="100000"/>
              <a:buAutoNum type="arabicPeriod"/>
            </a:pPr>
            <a:r>
              <a:rPr lang="en-US" sz="2400"/>
              <a:t>Why not?</a:t>
            </a:r>
          </a:p>
          <a:p>
            <a:pPr indent="-381000" lvl="0" marL="457200" rtl="0">
              <a:spcBef>
                <a:spcPts val="0"/>
              </a:spcBef>
              <a:buSzPct val="100000"/>
              <a:buAutoNum type="arabicPeriod"/>
            </a:pPr>
            <a:r>
              <a:rPr b="1" lang="en-US" sz="2400"/>
              <a:t>I like it!</a:t>
            </a:r>
          </a:p>
          <a:p>
            <a:pPr indent="-381000" lvl="0" marL="457200" rtl="0">
              <a:spcBef>
                <a:spcPts val="0"/>
              </a:spcBef>
              <a:buSzPct val="100000"/>
              <a:buAutoNum type="arabicPeriod"/>
            </a:pPr>
            <a:r>
              <a:rPr lang="en-US" sz="2400"/>
              <a:t>Relates to my last talk</a:t>
            </a:r>
          </a:p>
          <a:p>
            <a:pPr indent="-381000" lvl="0" marL="457200" rtl="0">
              <a:spcBef>
                <a:spcPts val="0"/>
              </a:spcBef>
              <a:buSzPct val="100000"/>
              <a:buAutoNum type="arabicPeriod"/>
            </a:pPr>
            <a:r>
              <a:rPr lang="en-US" sz="2400"/>
              <a:t>Killing actors is easy</a:t>
            </a:r>
          </a:p>
        </p:txBody>
      </p:sp>
      <p:pic>
        <p:nvPicPr>
          <p:cNvPr id="436" name="Shape 436"/>
          <p:cNvPicPr preferRelativeResize="0"/>
          <p:nvPr/>
        </p:nvPicPr>
        <p:blipFill>
          <a:blip r:embed="rId4">
            <a:alphaModFix/>
          </a:blip>
          <a:stretch>
            <a:fillRect/>
          </a:stretch>
        </p:blipFill>
        <p:spPr>
          <a:xfrm>
            <a:off x="193325" y="1574125"/>
            <a:ext cx="8887899" cy="474652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440" name="Shape 440"/>
        <p:cNvGrpSpPr/>
        <p:nvPr/>
      </p:nvGrpSpPr>
      <p:grpSpPr>
        <a:xfrm>
          <a:off x="0" y="0"/>
          <a:ext cx="0" cy="0"/>
          <a:chOff x="0" y="0"/>
          <a:chExt cx="0" cy="0"/>
        </a:xfrm>
      </p:grpSpPr>
      <p:sp>
        <p:nvSpPr>
          <p:cNvPr id="441" name="Shape 441"/>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Last example, Akka and OSGi</a:t>
            </a:r>
          </a:p>
        </p:txBody>
      </p:sp>
      <p:sp>
        <p:nvSpPr>
          <p:cNvPr id="442" name="Shape 442"/>
          <p:cNvSpPr txBox="1"/>
          <p:nvPr/>
        </p:nvSpPr>
        <p:spPr>
          <a:xfrm>
            <a:off x="552325" y="1629350"/>
            <a:ext cx="3728100" cy="1003500"/>
          </a:xfrm>
          <a:prstGeom prst="rect">
            <a:avLst/>
          </a:prstGeom>
          <a:noFill/>
          <a:ln>
            <a:noFill/>
          </a:ln>
        </p:spPr>
        <p:txBody>
          <a:bodyPr anchorCtr="0" anchor="t" bIns="91425" lIns="91425" rIns="91425" tIns="91425">
            <a:noAutofit/>
          </a:bodyPr>
          <a:lstStyle/>
          <a:p>
            <a:pPr lvl="0" rtl="0">
              <a:spcBef>
                <a:spcPts val="0"/>
              </a:spcBef>
              <a:buNone/>
            </a:pPr>
            <a:r>
              <a:rPr lang="en-US" sz="4800"/>
              <a:t>Why Akka?</a:t>
            </a:r>
          </a:p>
        </p:txBody>
      </p:sp>
      <p:sp>
        <p:nvSpPr>
          <p:cNvPr id="443" name="Shape 443"/>
          <p:cNvSpPr txBox="1"/>
          <p:nvPr/>
        </p:nvSpPr>
        <p:spPr>
          <a:xfrm>
            <a:off x="257725" y="2531875"/>
            <a:ext cx="4022700" cy="3410700"/>
          </a:xfrm>
          <a:prstGeom prst="rect">
            <a:avLst/>
          </a:prstGeom>
          <a:noFill/>
          <a:ln>
            <a:noFill/>
          </a:ln>
        </p:spPr>
        <p:txBody>
          <a:bodyPr anchorCtr="0" anchor="t" bIns="91425" lIns="91425" rIns="91425" tIns="91425">
            <a:noAutofit/>
          </a:bodyPr>
          <a:lstStyle/>
          <a:p>
            <a:pPr indent="-381000" lvl="0" marL="457200" rtl="0">
              <a:spcBef>
                <a:spcPts val="0"/>
              </a:spcBef>
              <a:buSzPct val="100000"/>
              <a:buAutoNum type="arabicPeriod"/>
            </a:pPr>
            <a:r>
              <a:rPr lang="en-US" sz="2400"/>
              <a:t>Messaging</a:t>
            </a:r>
          </a:p>
          <a:p>
            <a:pPr indent="-381000" lvl="0" marL="457200" rtl="0">
              <a:spcBef>
                <a:spcPts val="0"/>
              </a:spcBef>
              <a:buSzPct val="100000"/>
              <a:buAutoNum type="arabicPeriod"/>
            </a:pPr>
            <a:r>
              <a:rPr lang="en-US" sz="2400"/>
              <a:t>Supervision Strategies</a:t>
            </a:r>
          </a:p>
          <a:p>
            <a:pPr indent="-381000" lvl="0" marL="457200" rtl="0">
              <a:spcBef>
                <a:spcPts val="0"/>
              </a:spcBef>
              <a:buSzPct val="100000"/>
              <a:buAutoNum type="arabicPeriod"/>
            </a:pPr>
            <a:r>
              <a:rPr lang="en-US" sz="2400"/>
              <a:t>Asynchrony</a:t>
            </a:r>
          </a:p>
          <a:p>
            <a:pPr indent="-381000" lvl="0" marL="457200" rtl="0">
              <a:spcBef>
                <a:spcPts val="0"/>
              </a:spcBef>
              <a:buSzPct val="100000"/>
              <a:buAutoNum type="arabicPeriod"/>
            </a:pPr>
            <a:r>
              <a:rPr lang="en-US" sz="2400"/>
              <a:t>Why not?</a:t>
            </a:r>
          </a:p>
          <a:p>
            <a:pPr indent="-381000" lvl="0" marL="457200" rtl="0">
              <a:spcBef>
                <a:spcPts val="0"/>
              </a:spcBef>
              <a:buSzPct val="100000"/>
              <a:buAutoNum type="arabicPeriod"/>
            </a:pPr>
            <a:r>
              <a:rPr b="1" lang="en-US" sz="2400"/>
              <a:t>I like it!</a:t>
            </a:r>
          </a:p>
          <a:p>
            <a:pPr indent="-381000" lvl="0" marL="457200" rtl="0">
              <a:spcBef>
                <a:spcPts val="0"/>
              </a:spcBef>
              <a:buSzPct val="100000"/>
              <a:buAutoNum type="arabicPeriod"/>
            </a:pPr>
            <a:r>
              <a:rPr lang="en-US" sz="2400"/>
              <a:t>Relates to my last talk</a:t>
            </a:r>
          </a:p>
          <a:p>
            <a:pPr indent="-381000" lvl="0" marL="457200" rtl="0">
              <a:spcBef>
                <a:spcPts val="0"/>
              </a:spcBef>
              <a:buSzPct val="100000"/>
              <a:buAutoNum type="arabicPeriod"/>
            </a:pPr>
            <a:r>
              <a:rPr lang="en-US" sz="2400"/>
              <a:t>Killing actors is easy</a:t>
            </a:r>
          </a:p>
        </p:txBody>
      </p:sp>
      <p:pic>
        <p:nvPicPr>
          <p:cNvPr id="444" name="Shape 444"/>
          <p:cNvPicPr preferRelativeResize="0"/>
          <p:nvPr/>
        </p:nvPicPr>
        <p:blipFill>
          <a:blip r:embed="rId4">
            <a:alphaModFix/>
          </a:blip>
          <a:stretch>
            <a:fillRect/>
          </a:stretch>
        </p:blipFill>
        <p:spPr>
          <a:xfrm>
            <a:off x="552323" y="764050"/>
            <a:ext cx="7228025" cy="5992700"/>
          </a:xfrm>
          <a:prstGeom prst="rect">
            <a:avLst/>
          </a:prstGeom>
          <a:noFill/>
          <a:ln>
            <a:noFill/>
          </a:ln>
        </p:spPr>
      </p:pic>
      <p:pic>
        <p:nvPicPr>
          <p:cNvPr id="445" name="Shape 445"/>
          <p:cNvPicPr preferRelativeResize="0"/>
          <p:nvPr/>
        </p:nvPicPr>
        <p:blipFill>
          <a:blip r:embed="rId5">
            <a:alphaModFix/>
          </a:blip>
          <a:stretch>
            <a:fillRect/>
          </a:stretch>
        </p:blipFill>
        <p:spPr>
          <a:xfrm>
            <a:off x="5253250" y="1218975"/>
            <a:ext cx="3728099" cy="22819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449" name="Shape 449"/>
        <p:cNvGrpSpPr/>
        <p:nvPr/>
      </p:nvGrpSpPr>
      <p:grpSpPr>
        <a:xfrm>
          <a:off x="0" y="0"/>
          <a:ext cx="0" cy="0"/>
          <a:chOff x="0" y="0"/>
          <a:chExt cx="0" cy="0"/>
        </a:xfrm>
      </p:grpSpPr>
      <p:sp>
        <p:nvSpPr>
          <p:cNvPr id="450" name="Shape 450"/>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Last example, Akka and OSGi</a:t>
            </a:r>
          </a:p>
        </p:txBody>
      </p:sp>
      <p:pic>
        <p:nvPicPr>
          <p:cNvPr id="451" name="Shape 451"/>
          <p:cNvPicPr preferRelativeResize="0"/>
          <p:nvPr/>
        </p:nvPicPr>
        <p:blipFill>
          <a:blip r:embed="rId4">
            <a:alphaModFix/>
          </a:blip>
          <a:stretch>
            <a:fillRect/>
          </a:stretch>
        </p:blipFill>
        <p:spPr>
          <a:xfrm>
            <a:off x="5253250" y="1218975"/>
            <a:ext cx="3728099" cy="2281925"/>
          </a:xfrm>
          <a:prstGeom prst="rect">
            <a:avLst/>
          </a:prstGeom>
          <a:noFill/>
          <a:ln>
            <a:noFill/>
          </a:ln>
        </p:spPr>
      </p:pic>
      <p:pic>
        <p:nvPicPr>
          <p:cNvPr id="452" name="Shape 452"/>
          <p:cNvPicPr preferRelativeResize="0"/>
          <p:nvPr/>
        </p:nvPicPr>
        <p:blipFill>
          <a:blip r:embed="rId5">
            <a:alphaModFix/>
          </a:blip>
          <a:stretch>
            <a:fillRect/>
          </a:stretch>
        </p:blipFill>
        <p:spPr>
          <a:xfrm>
            <a:off x="207623" y="718025"/>
            <a:ext cx="7228025" cy="5992700"/>
          </a:xfrm>
          <a:prstGeom prst="rect">
            <a:avLst/>
          </a:prstGeom>
          <a:noFill/>
          <a:ln>
            <a:noFill/>
          </a:ln>
        </p:spPr>
      </p:pic>
      <p:sp>
        <p:nvSpPr>
          <p:cNvPr id="453" name="Shape 453"/>
          <p:cNvSpPr txBox="1"/>
          <p:nvPr/>
        </p:nvSpPr>
        <p:spPr>
          <a:xfrm>
            <a:off x="102900" y="1426275"/>
            <a:ext cx="8938200" cy="4576200"/>
          </a:xfrm>
          <a:prstGeom prst="rect">
            <a:avLst/>
          </a:prstGeom>
          <a:noFill/>
          <a:ln>
            <a:noFill/>
          </a:ln>
        </p:spPr>
        <p:txBody>
          <a:bodyPr anchorCtr="0" anchor="t" bIns="91425" lIns="91425" rIns="91425" tIns="91425">
            <a:noAutofit/>
          </a:bodyPr>
          <a:lstStyle/>
          <a:p>
            <a:pPr lvl="0">
              <a:spcBef>
                <a:spcPts val="0"/>
              </a:spcBef>
              <a:buNone/>
            </a:pPr>
            <a:r>
              <a:rPr b="1" lang="en-US" sz="3600">
                <a:solidFill>
                  <a:srgbClr val="FF0000"/>
                </a:solidFill>
              </a:rPr>
              <a:t>Warning: </a:t>
            </a:r>
          </a:p>
          <a:p>
            <a:pPr lvl="0">
              <a:spcBef>
                <a:spcPts val="0"/>
              </a:spcBef>
              <a:buNone/>
            </a:pPr>
            <a:r>
              <a:t/>
            </a:r>
            <a:endParaRPr b="1" sz="1800">
              <a:solidFill>
                <a:srgbClr val="FF0000"/>
              </a:solidFill>
            </a:endParaRPr>
          </a:p>
          <a:p>
            <a:pPr lvl="0">
              <a:spcBef>
                <a:spcPts val="0"/>
              </a:spcBef>
              <a:buNone/>
            </a:pPr>
            <a:r>
              <a:rPr b="1" lang="en-US" sz="2100">
                <a:solidFill>
                  <a:srgbClr val="FF0000"/>
                </a:solidFill>
              </a:rPr>
              <a:t>Do not use actors for concurrency, unless…</a:t>
            </a:r>
          </a:p>
          <a:p>
            <a:pPr lvl="0">
              <a:spcBef>
                <a:spcPts val="0"/>
              </a:spcBef>
              <a:buNone/>
            </a:pPr>
            <a:r>
              <a:rPr b="1" lang="en-US" sz="2100">
                <a:solidFill>
                  <a:srgbClr val="FF0000"/>
                </a:solidFill>
              </a:rPr>
              <a:t>You need to keep a state.</a:t>
            </a:r>
          </a:p>
          <a:p>
            <a:pPr lvl="0">
              <a:spcBef>
                <a:spcPts val="0"/>
              </a:spcBef>
              <a:buNone/>
            </a:pPr>
            <a:r>
              <a:t/>
            </a:r>
            <a:endParaRPr b="1" sz="2100">
              <a:solidFill>
                <a:srgbClr val="FF0000"/>
              </a:solidFill>
            </a:endParaRPr>
          </a:p>
          <a:p>
            <a:pPr lvl="0">
              <a:spcBef>
                <a:spcPts val="0"/>
              </a:spcBef>
              <a:buNone/>
            </a:pPr>
            <a:r>
              <a:t/>
            </a:r>
            <a:endParaRPr b="1" sz="2100">
              <a:solidFill>
                <a:srgbClr val="FF0000"/>
              </a:solidFill>
            </a:endParaRPr>
          </a:p>
          <a:p>
            <a:pPr lvl="0">
              <a:spcBef>
                <a:spcPts val="0"/>
              </a:spcBef>
              <a:buNone/>
            </a:pPr>
            <a:r>
              <a:t/>
            </a:r>
            <a:endParaRPr b="1" sz="2100">
              <a:solidFill>
                <a:srgbClr val="FF0000"/>
              </a:solidFill>
            </a:endParaRPr>
          </a:p>
          <a:p>
            <a:pPr lvl="0">
              <a:spcBef>
                <a:spcPts val="0"/>
              </a:spcBef>
              <a:buNone/>
            </a:pPr>
            <a:r>
              <a:rPr b="1" lang="en-US" sz="2100">
                <a:solidFill>
                  <a:srgbClr val="FF0000"/>
                </a:solidFill>
              </a:rPr>
              <a:t>Example, an actor is created, opens a connection to a database, and from then on, every time it receives a message it can process it without creating a new database connection.</a:t>
            </a:r>
          </a:p>
          <a:p>
            <a:pPr lvl="0">
              <a:spcBef>
                <a:spcPts val="0"/>
              </a:spcBef>
              <a:buNone/>
            </a:pPr>
            <a:r>
              <a:t/>
            </a:r>
            <a:endParaRPr b="1" sz="2100">
              <a:solidFill>
                <a:srgbClr val="FF0000"/>
              </a:solidFill>
            </a:endParaRPr>
          </a:p>
          <a:p>
            <a:pPr lvl="0">
              <a:spcBef>
                <a:spcPts val="0"/>
              </a:spcBef>
              <a:buNone/>
            </a:pPr>
            <a:r>
              <a:rPr b="1" lang="en-US" sz="2100">
                <a:solidFill>
                  <a:srgbClr val="FF0000"/>
                </a:solidFill>
              </a:rPr>
              <a:t>For everything else, use FUTURES:</a:t>
            </a:r>
          </a:p>
          <a:p>
            <a:pPr lvl="0">
              <a:spcBef>
                <a:spcPts val="0"/>
              </a:spcBef>
              <a:buNone/>
            </a:pPr>
            <a:r>
              <a:rPr b="1" lang="en-US" sz="2100" u="sng">
                <a:solidFill>
                  <a:schemeClr val="hlink"/>
                </a:solidFill>
                <a:hlinkClick r:id="rId6"/>
              </a:rPr>
              <a:t>https://www.chrisstucchio.com/blog/2013/actors_vs_futures.html</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457" name="Shape 457"/>
        <p:cNvGrpSpPr/>
        <p:nvPr/>
      </p:nvGrpSpPr>
      <p:grpSpPr>
        <a:xfrm>
          <a:off x="0" y="0"/>
          <a:ext cx="0" cy="0"/>
          <a:chOff x="0" y="0"/>
          <a:chExt cx="0" cy="0"/>
        </a:xfrm>
      </p:grpSpPr>
      <p:sp>
        <p:nvSpPr>
          <p:cNvPr id="458" name="Shape 458"/>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Redeploying a class at runtime</a:t>
            </a:r>
          </a:p>
        </p:txBody>
      </p:sp>
      <p:pic>
        <p:nvPicPr>
          <p:cNvPr id="459" name="Shape 459"/>
          <p:cNvPicPr preferRelativeResize="0"/>
          <p:nvPr/>
        </p:nvPicPr>
        <p:blipFill>
          <a:blip r:embed="rId4">
            <a:alphaModFix/>
          </a:blip>
          <a:stretch>
            <a:fillRect/>
          </a:stretch>
        </p:blipFill>
        <p:spPr>
          <a:xfrm>
            <a:off x="1135075" y="1718287"/>
            <a:ext cx="4038600" cy="733425"/>
          </a:xfrm>
          <a:prstGeom prst="rect">
            <a:avLst/>
          </a:prstGeom>
          <a:noFill/>
          <a:ln>
            <a:noFill/>
          </a:ln>
        </p:spPr>
      </p:pic>
      <p:pic>
        <p:nvPicPr>
          <p:cNvPr id="460" name="Shape 460"/>
          <p:cNvPicPr preferRelativeResize="0"/>
          <p:nvPr/>
        </p:nvPicPr>
        <p:blipFill>
          <a:blip r:embed="rId5">
            <a:alphaModFix/>
          </a:blip>
          <a:stretch>
            <a:fillRect/>
          </a:stretch>
        </p:blipFill>
        <p:spPr>
          <a:xfrm>
            <a:off x="4108762" y="4233237"/>
            <a:ext cx="4048125" cy="1476375"/>
          </a:xfrm>
          <a:prstGeom prst="rect">
            <a:avLst/>
          </a:prstGeom>
          <a:noFill/>
          <a:ln>
            <a:noFill/>
          </a:ln>
        </p:spPr>
      </p:pic>
      <p:sp>
        <p:nvSpPr>
          <p:cNvPr id="461" name="Shape 461"/>
          <p:cNvSpPr txBox="1"/>
          <p:nvPr/>
        </p:nvSpPr>
        <p:spPr>
          <a:xfrm>
            <a:off x="70500" y="2935687"/>
            <a:ext cx="9003000" cy="813600"/>
          </a:xfrm>
          <a:prstGeom prst="rect">
            <a:avLst/>
          </a:prstGeom>
          <a:noFill/>
          <a:ln>
            <a:noFill/>
          </a:ln>
        </p:spPr>
        <p:txBody>
          <a:bodyPr anchorCtr="0" anchor="ctr" bIns="91425" lIns="91425" rIns="91425" tIns="91425">
            <a:noAutofit/>
          </a:bodyPr>
          <a:lstStyle/>
          <a:p>
            <a:pPr lvl="0" rtl="0">
              <a:spcBef>
                <a:spcPts val="0"/>
              </a:spcBef>
              <a:buNone/>
            </a:pPr>
            <a:r>
              <a:rPr lang="en-US" u="sng">
                <a:solidFill>
                  <a:schemeClr val="hlink"/>
                </a:solidFill>
                <a:hlinkClick r:id="rId6"/>
              </a:rPr>
              <a:t>http://www.javaworld.com/article/2071777/design-patterns/add-dynamic-java-code-to-your-application.html</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465" name="Shape 465"/>
        <p:cNvGrpSpPr/>
        <p:nvPr/>
      </p:nvGrpSpPr>
      <p:grpSpPr>
        <a:xfrm>
          <a:off x="0" y="0"/>
          <a:ext cx="0" cy="0"/>
          <a:chOff x="0" y="0"/>
          <a:chExt cx="0" cy="0"/>
        </a:xfrm>
      </p:grpSpPr>
      <p:sp>
        <p:nvSpPr>
          <p:cNvPr id="466" name="Shape 466"/>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Redeploying a class at runtime</a:t>
            </a:r>
          </a:p>
        </p:txBody>
      </p:sp>
      <p:sp>
        <p:nvSpPr>
          <p:cNvPr id="467" name="Shape 467"/>
          <p:cNvSpPr txBox="1"/>
          <p:nvPr/>
        </p:nvSpPr>
        <p:spPr>
          <a:xfrm>
            <a:off x="351300" y="1721400"/>
            <a:ext cx="8441400" cy="4013400"/>
          </a:xfrm>
          <a:prstGeom prst="rect">
            <a:avLst/>
          </a:prstGeom>
          <a:noFill/>
          <a:ln>
            <a:noFill/>
          </a:ln>
        </p:spPr>
        <p:txBody>
          <a:bodyPr anchorCtr="0" anchor="ctr" bIns="91425" lIns="91425" rIns="91425" tIns="91425">
            <a:noAutofit/>
          </a:bodyPr>
          <a:lstStyle/>
          <a:p>
            <a:pPr lvl="0" rtl="0">
              <a:lnSpc>
                <a:spcPct val="127173"/>
              </a:lnSpc>
              <a:spcBef>
                <a:spcPts val="0"/>
              </a:spcBef>
              <a:spcAft>
                <a:spcPts val="1100"/>
              </a:spcAft>
              <a:buNone/>
            </a:pPr>
            <a:r>
              <a:rPr lang="en-US" sz="2400">
                <a:solidFill>
                  <a:srgbClr val="242729"/>
                </a:solidFill>
                <a:highlight>
                  <a:srgbClr val="FFFFFF"/>
                </a:highlight>
              </a:rPr>
              <a:t>When a class is loaded, the first implementation that matches the requested fully qualified name that is visible to the relevant ClassLoader is what gets returned. Any other implementations with the same fully qualified name are effectively hidden to that ClassLoader.</a:t>
            </a:r>
          </a:p>
          <a:p>
            <a:pPr lvl="0" rtl="0">
              <a:lnSpc>
                <a:spcPct val="115000"/>
              </a:lnSpc>
              <a:spcBef>
                <a:spcPts val="0"/>
              </a:spcBef>
              <a:buNone/>
            </a:pPr>
            <a:r>
              <a:t/>
            </a:r>
            <a:endParaRPr sz="1150">
              <a:solidFill>
                <a:srgbClr val="242729"/>
              </a:solidFill>
              <a:highlight>
                <a:srgbClr val="FFFFFF"/>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471" name="Shape 471"/>
        <p:cNvGrpSpPr/>
        <p:nvPr/>
      </p:nvGrpSpPr>
      <p:grpSpPr>
        <a:xfrm>
          <a:off x="0" y="0"/>
          <a:ext cx="0" cy="0"/>
          <a:chOff x="0" y="0"/>
          <a:chExt cx="0" cy="0"/>
        </a:xfrm>
      </p:grpSpPr>
      <p:sp>
        <p:nvSpPr>
          <p:cNvPr id="472" name="Shape 472"/>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Last example, Akka and OSGi</a:t>
            </a:r>
          </a:p>
        </p:txBody>
      </p:sp>
      <p:pic>
        <p:nvPicPr>
          <p:cNvPr id="473" name="Shape 473"/>
          <p:cNvPicPr preferRelativeResize="0"/>
          <p:nvPr/>
        </p:nvPicPr>
        <p:blipFill>
          <a:blip r:embed="rId4">
            <a:alphaModFix/>
          </a:blip>
          <a:stretch>
            <a:fillRect/>
          </a:stretch>
        </p:blipFill>
        <p:spPr>
          <a:xfrm>
            <a:off x="261700" y="1509650"/>
            <a:ext cx="8398674" cy="1272525"/>
          </a:xfrm>
          <a:prstGeom prst="rect">
            <a:avLst/>
          </a:prstGeom>
          <a:noFill/>
          <a:ln>
            <a:noFill/>
          </a:ln>
        </p:spPr>
      </p:pic>
      <p:pic>
        <p:nvPicPr>
          <p:cNvPr id="474" name="Shape 474"/>
          <p:cNvPicPr preferRelativeResize="0"/>
          <p:nvPr/>
        </p:nvPicPr>
        <p:blipFill>
          <a:blip r:embed="rId5">
            <a:alphaModFix/>
          </a:blip>
          <a:stretch>
            <a:fillRect/>
          </a:stretch>
        </p:blipFill>
        <p:spPr>
          <a:xfrm>
            <a:off x="0" y="4312791"/>
            <a:ext cx="9144000" cy="1722267"/>
          </a:xfrm>
          <a:prstGeom prst="rect">
            <a:avLst/>
          </a:prstGeom>
          <a:noFill/>
          <a:ln>
            <a:noFill/>
          </a:ln>
        </p:spPr>
      </p:pic>
      <p:pic>
        <p:nvPicPr>
          <p:cNvPr id="475" name="Shape 475"/>
          <p:cNvPicPr preferRelativeResize="0"/>
          <p:nvPr/>
        </p:nvPicPr>
        <p:blipFill>
          <a:blip r:embed="rId6">
            <a:alphaModFix/>
          </a:blip>
          <a:stretch>
            <a:fillRect/>
          </a:stretch>
        </p:blipFill>
        <p:spPr>
          <a:xfrm>
            <a:off x="5758987" y="2577500"/>
            <a:ext cx="3277100" cy="27170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479" name="Shape 479"/>
        <p:cNvGrpSpPr/>
        <p:nvPr/>
      </p:nvGrpSpPr>
      <p:grpSpPr>
        <a:xfrm>
          <a:off x="0" y="0"/>
          <a:ext cx="0" cy="0"/>
          <a:chOff x="0" y="0"/>
          <a:chExt cx="0" cy="0"/>
        </a:xfrm>
      </p:grpSpPr>
      <p:sp>
        <p:nvSpPr>
          <p:cNvPr id="480" name="Shape 480"/>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Last example, Akka and OSGi</a:t>
            </a:r>
          </a:p>
        </p:txBody>
      </p:sp>
      <p:pic>
        <p:nvPicPr>
          <p:cNvPr id="481" name="Shape 481"/>
          <p:cNvPicPr preferRelativeResize="0"/>
          <p:nvPr/>
        </p:nvPicPr>
        <p:blipFill>
          <a:blip r:embed="rId4">
            <a:alphaModFix/>
          </a:blip>
          <a:stretch>
            <a:fillRect/>
          </a:stretch>
        </p:blipFill>
        <p:spPr>
          <a:xfrm>
            <a:off x="87950" y="1348800"/>
            <a:ext cx="9143999" cy="1908148"/>
          </a:xfrm>
          <a:prstGeom prst="rect">
            <a:avLst/>
          </a:prstGeom>
          <a:noFill/>
          <a:ln>
            <a:noFill/>
          </a:ln>
        </p:spPr>
      </p:pic>
      <p:pic>
        <p:nvPicPr>
          <p:cNvPr id="482" name="Shape 482"/>
          <p:cNvPicPr preferRelativeResize="0"/>
          <p:nvPr/>
        </p:nvPicPr>
        <p:blipFill>
          <a:blip r:embed="rId5">
            <a:alphaModFix/>
          </a:blip>
          <a:stretch>
            <a:fillRect/>
          </a:stretch>
        </p:blipFill>
        <p:spPr>
          <a:xfrm>
            <a:off x="228400" y="3353025"/>
            <a:ext cx="5129100" cy="2930925"/>
          </a:xfrm>
          <a:prstGeom prst="rect">
            <a:avLst/>
          </a:prstGeom>
          <a:noFill/>
          <a:ln>
            <a:noFill/>
          </a:ln>
        </p:spPr>
      </p:pic>
      <p:pic>
        <p:nvPicPr>
          <p:cNvPr id="483" name="Shape 483"/>
          <p:cNvPicPr preferRelativeResize="0"/>
          <p:nvPr/>
        </p:nvPicPr>
        <p:blipFill>
          <a:blip r:embed="rId6">
            <a:alphaModFix/>
          </a:blip>
          <a:stretch>
            <a:fillRect/>
          </a:stretch>
        </p:blipFill>
        <p:spPr>
          <a:xfrm>
            <a:off x="5799375" y="3511150"/>
            <a:ext cx="3218800" cy="26104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487" name="Shape 487"/>
        <p:cNvGrpSpPr/>
        <p:nvPr/>
      </p:nvGrpSpPr>
      <p:grpSpPr>
        <a:xfrm>
          <a:off x="0" y="0"/>
          <a:ext cx="0" cy="0"/>
          <a:chOff x="0" y="0"/>
          <a:chExt cx="0" cy="0"/>
        </a:xfrm>
      </p:grpSpPr>
      <p:sp>
        <p:nvSpPr>
          <p:cNvPr id="488" name="Shape 488"/>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Last example, Akka and OSGi</a:t>
            </a:r>
          </a:p>
        </p:txBody>
      </p:sp>
      <p:pic>
        <p:nvPicPr>
          <p:cNvPr id="489" name="Shape 489"/>
          <p:cNvPicPr preferRelativeResize="0"/>
          <p:nvPr/>
        </p:nvPicPr>
        <p:blipFill>
          <a:blip r:embed="rId4">
            <a:alphaModFix/>
          </a:blip>
          <a:stretch>
            <a:fillRect/>
          </a:stretch>
        </p:blipFill>
        <p:spPr>
          <a:xfrm>
            <a:off x="116612" y="1559600"/>
            <a:ext cx="8910800" cy="1165175"/>
          </a:xfrm>
          <a:prstGeom prst="rect">
            <a:avLst/>
          </a:prstGeom>
          <a:noFill/>
          <a:ln>
            <a:noFill/>
          </a:ln>
        </p:spPr>
      </p:pic>
      <p:pic>
        <p:nvPicPr>
          <p:cNvPr id="490" name="Shape 490"/>
          <p:cNvPicPr preferRelativeResize="0"/>
          <p:nvPr/>
        </p:nvPicPr>
        <p:blipFill>
          <a:blip r:embed="rId5">
            <a:alphaModFix/>
          </a:blip>
          <a:stretch>
            <a:fillRect/>
          </a:stretch>
        </p:blipFill>
        <p:spPr>
          <a:xfrm>
            <a:off x="748302" y="4448175"/>
            <a:ext cx="6982649" cy="1231549"/>
          </a:xfrm>
          <a:prstGeom prst="rect">
            <a:avLst/>
          </a:prstGeom>
          <a:noFill/>
          <a:ln>
            <a:noFill/>
          </a:ln>
        </p:spPr>
      </p:pic>
      <p:pic>
        <p:nvPicPr>
          <p:cNvPr id="491" name="Shape 491"/>
          <p:cNvPicPr preferRelativeResize="0"/>
          <p:nvPr/>
        </p:nvPicPr>
        <p:blipFill>
          <a:blip r:embed="rId6">
            <a:alphaModFix/>
          </a:blip>
          <a:stretch>
            <a:fillRect/>
          </a:stretch>
        </p:blipFill>
        <p:spPr>
          <a:xfrm>
            <a:off x="72825" y="3700549"/>
            <a:ext cx="9071175" cy="64437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495" name="Shape 495"/>
        <p:cNvGrpSpPr/>
        <p:nvPr/>
      </p:nvGrpSpPr>
      <p:grpSpPr>
        <a:xfrm>
          <a:off x="0" y="0"/>
          <a:ext cx="0" cy="0"/>
          <a:chOff x="0" y="0"/>
          <a:chExt cx="0" cy="0"/>
        </a:xfrm>
      </p:grpSpPr>
      <p:sp>
        <p:nvSpPr>
          <p:cNvPr id="496" name="Shape 496"/>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Last example, Akka and OSGi</a:t>
            </a:r>
          </a:p>
        </p:txBody>
      </p:sp>
      <p:pic>
        <p:nvPicPr>
          <p:cNvPr id="497" name="Shape 497"/>
          <p:cNvPicPr preferRelativeResize="0"/>
          <p:nvPr/>
        </p:nvPicPr>
        <p:blipFill>
          <a:blip r:embed="rId4">
            <a:alphaModFix/>
          </a:blip>
          <a:stretch>
            <a:fillRect/>
          </a:stretch>
        </p:blipFill>
        <p:spPr>
          <a:xfrm>
            <a:off x="966575" y="821574"/>
            <a:ext cx="7336675" cy="5502499"/>
          </a:xfrm>
          <a:prstGeom prst="rect">
            <a:avLst/>
          </a:prstGeom>
          <a:noFill/>
          <a:ln>
            <a:noFill/>
          </a:ln>
        </p:spPr>
      </p:pic>
      <p:pic>
        <p:nvPicPr>
          <p:cNvPr id="498" name="Shape 498"/>
          <p:cNvPicPr preferRelativeResize="0"/>
          <p:nvPr/>
        </p:nvPicPr>
        <p:blipFill>
          <a:blip r:embed="rId5">
            <a:alphaModFix/>
          </a:blip>
          <a:stretch>
            <a:fillRect/>
          </a:stretch>
        </p:blipFill>
        <p:spPr>
          <a:xfrm>
            <a:off x="1672025" y="2000550"/>
            <a:ext cx="5659849" cy="4020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502" name="Shape 502"/>
        <p:cNvGrpSpPr/>
        <p:nvPr/>
      </p:nvGrpSpPr>
      <p:grpSpPr>
        <a:xfrm>
          <a:off x="0" y="0"/>
          <a:ext cx="0" cy="0"/>
          <a:chOff x="0" y="0"/>
          <a:chExt cx="0" cy="0"/>
        </a:xfrm>
      </p:grpSpPr>
      <p:sp>
        <p:nvSpPr>
          <p:cNvPr id="503" name="Shape 503"/>
          <p:cNvSpPr txBox="1"/>
          <p:nvPr>
            <p:ph type="title"/>
          </p:nvPr>
        </p:nvSpPr>
        <p:spPr>
          <a:xfrm>
            <a:off x="1034075" y="2072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Last example, Akka and OSGi</a:t>
            </a:r>
          </a:p>
        </p:txBody>
      </p:sp>
      <p:sp>
        <p:nvSpPr>
          <p:cNvPr id="504" name="Shape 504"/>
          <p:cNvSpPr txBox="1"/>
          <p:nvPr/>
        </p:nvSpPr>
        <p:spPr>
          <a:xfrm>
            <a:off x="156900" y="1427587"/>
            <a:ext cx="8830200" cy="990600"/>
          </a:xfrm>
          <a:prstGeom prst="rect">
            <a:avLst/>
          </a:prstGeom>
          <a:noFill/>
          <a:ln>
            <a:noFill/>
          </a:ln>
        </p:spPr>
        <p:txBody>
          <a:bodyPr anchorCtr="0" anchor="t" bIns="45700" lIns="91425" rIns="91425" tIns="45700">
            <a:noAutofit/>
          </a:bodyPr>
          <a:lstStyle/>
          <a:p>
            <a:pPr lvl="0" rtl="0" algn="ctr">
              <a:spcBef>
                <a:spcPts val="0"/>
              </a:spcBef>
              <a:buNone/>
            </a:pPr>
            <a:r>
              <a:rPr b="1" lang="en-US" sz="4400">
                <a:solidFill>
                  <a:srgbClr val="000000"/>
                </a:solidFill>
                <a:latin typeface="Calibri"/>
                <a:ea typeface="Calibri"/>
                <a:cs typeface="Calibri"/>
                <a:sym typeface="Calibri"/>
              </a:rPr>
              <a:t>Want a beer?</a:t>
            </a:r>
          </a:p>
          <a:p>
            <a:pPr lvl="0" rtl="0" algn="ctr">
              <a:spcBef>
                <a:spcPts val="0"/>
              </a:spcBef>
              <a:buNone/>
            </a:pPr>
            <a:r>
              <a:t/>
            </a:r>
            <a:endParaRPr b="1" sz="4400">
              <a:solidFill>
                <a:srgbClr val="000000"/>
              </a:solidFill>
              <a:latin typeface="Calibri"/>
              <a:ea typeface="Calibri"/>
              <a:cs typeface="Calibri"/>
              <a:sym typeface="Calibri"/>
            </a:endParaRPr>
          </a:p>
          <a:p>
            <a:pPr lvl="0" rtl="0" algn="ctr">
              <a:spcBef>
                <a:spcPts val="0"/>
              </a:spcBef>
              <a:buNone/>
            </a:pPr>
            <a:r>
              <a:t/>
            </a:r>
            <a:endParaRPr b="1" sz="1800">
              <a:solidFill>
                <a:srgbClr val="000000"/>
              </a:solidFill>
              <a:latin typeface="Calibri"/>
              <a:ea typeface="Calibri"/>
              <a:cs typeface="Calibri"/>
              <a:sym typeface="Calibri"/>
            </a:endParaRPr>
          </a:p>
        </p:txBody>
      </p:sp>
      <p:pic>
        <p:nvPicPr>
          <p:cNvPr descr="beer.png" id="505" name="Shape 505"/>
          <p:cNvPicPr preferRelativeResize="0"/>
          <p:nvPr/>
        </p:nvPicPr>
        <p:blipFill>
          <a:blip r:embed="rId4">
            <a:alphaModFix/>
          </a:blip>
          <a:stretch>
            <a:fillRect/>
          </a:stretch>
        </p:blipFill>
        <p:spPr>
          <a:xfrm>
            <a:off x="0" y="1427600"/>
            <a:ext cx="2528252" cy="2081449"/>
          </a:xfrm>
          <a:prstGeom prst="rect">
            <a:avLst/>
          </a:prstGeom>
          <a:noFill/>
          <a:ln>
            <a:noFill/>
          </a:ln>
        </p:spPr>
      </p:pic>
      <p:pic>
        <p:nvPicPr>
          <p:cNvPr descr="beer.png" id="506" name="Shape 506"/>
          <p:cNvPicPr preferRelativeResize="0"/>
          <p:nvPr/>
        </p:nvPicPr>
        <p:blipFill>
          <a:blip r:embed="rId4">
            <a:alphaModFix/>
          </a:blip>
          <a:stretch>
            <a:fillRect/>
          </a:stretch>
        </p:blipFill>
        <p:spPr>
          <a:xfrm>
            <a:off x="4924625" y="1214375"/>
            <a:ext cx="2528252" cy="2081449"/>
          </a:xfrm>
          <a:prstGeom prst="rect">
            <a:avLst/>
          </a:prstGeom>
          <a:noFill/>
          <a:ln>
            <a:noFill/>
          </a:ln>
        </p:spPr>
      </p:pic>
      <p:pic>
        <p:nvPicPr>
          <p:cNvPr descr="beer.png" id="507" name="Shape 507"/>
          <p:cNvPicPr preferRelativeResize="0"/>
          <p:nvPr/>
        </p:nvPicPr>
        <p:blipFill>
          <a:blip r:embed="rId4">
            <a:alphaModFix/>
          </a:blip>
          <a:stretch>
            <a:fillRect/>
          </a:stretch>
        </p:blipFill>
        <p:spPr>
          <a:xfrm>
            <a:off x="2009775" y="1854100"/>
            <a:ext cx="2528252" cy="2081449"/>
          </a:xfrm>
          <a:prstGeom prst="rect">
            <a:avLst/>
          </a:prstGeom>
          <a:noFill/>
          <a:ln>
            <a:noFill/>
          </a:ln>
        </p:spPr>
      </p:pic>
      <p:sp>
        <p:nvSpPr>
          <p:cNvPr id="508" name="Shape 508"/>
          <p:cNvSpPr txBox="1"/>
          <p:nvPr/>
        </p:nvSpPr>
        <p:spPr>
          <a:xfrm>
            <a:off x="578075" y="4556675"/>
            <a:ext cx="8082300" cy="883800"/>
          </a:xfrm>
          <a:prstGeom prst="rect">
            <a:avLst/>
          </a:prstGeom>
          <a:noFill/>
          <a:ln>
            <a:noFill/>
          </a:ln>
        </p:spPr>
        <p:txBody>
          <a:bodyPr anchorCtr="0" anchor="t" bIns="91425" lIns="91425" rIns="91425" tIns="91425">
            <a:noAutofit/>
          </a:bodyPr>
          <a:lstStyle/>
          <a:p>
            <a:pPr lvl="0">
              <a:spcBef>
                <a:spcPts val="0"/>
              </a:spcBef>
              <a:buNone/>
            </a:pPr>
            <a:r>
              <a:rPr lang="en-US" sz="4800"/>
              <a:t>Let’s see it running first</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21" name="Shape 121"/>
        <p:cNvGrpSpPr/>
        <p:nvPr/>
      </p:nvGrpSpPr>
      <p:grpSpPr>
        <a:xfrm>
          <a:off x="0" y="0"/>
          <a:ext cx="0" cy="0"/>
          <a:chOff x="0" y="0"/>
          <a:chExt cx="0" cy="0"/>
        </a:xfrm>
      </p:grpSpPr>
      <p:sp>
        <p:nvSpPr>
          <p:cNvPr id="122" name="Shape 122"/>
          <p:cNvSpPr txBox="1"/>
          <p:nvPr>
            <p:ph type="title"/>
          </p:nvPr>
        </p:nvSpPr>
        <p:spPr>
          <a:xfrm>
            <a:off x="1060450" y="1984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Pros/Cons of Modularity</a:t>
            </a:r>
          </a:p>
        </p:txBody>
      </p:sp>
      <p:sp>
        <p:nvSpPr>
          <p:cNvPr id="123" name="Shape 123"/>
          <p:cNvSpPr txBox="1"/>
          <p:nvPr/>
        </p:nvSpPr>
        <p:spPr>
          <a:xfrm>
            <a:off x="276075" y="1428175"/>
            <a:ext cx="8745300" cy="1223100"/>
          </a:xfrm>
          <a:prstGeom prst="rect">
            <a:avLst/>
          </a:prstGeom>
          <a:noFill/>
          <a:ln cap="flat" cmpd="sng" w="9525">
            <a:solidFill>
              <a:srgbClr val="134F5C"/>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sz="2400">
                <a:solidFill>
                  <a:srgbClr val="242729"/>
                </a:solidFill>
                <a:highlight>
                  <a:srgbClr val="FFFFFF"/>
                </a:highlight>
              </a:rPr>
              <a:t>Advantages: </a:t>
            </a:r>
            <a:r>
              <a:rPr b="1" lang="en-US" sz="3000">
                <a:solidFill>
                  <a:srgbClr val="242729"/>
                </a:solidFill>
                <a:highlight>
                  <a:srgbClr val="FFFFFF"/>
                </a:highlight>
              </a:rPr>
              <a:t>Reusability</a:t>
            </a:r>
            <a:r>
              <a:rPr lang="en-US" sz="2400">
                <a:solidFill>
                  <a:srgbClr val="242729"/>
                </a:solidFill>
                <a:highlight>
                  <a:srgbClr val="FFFFFF"/>
                </a:highlight>
              </a:rPr>
              <a:t>,Replazable components,Distributed Development, Independent Scalability of different components, Security and Access Control...</a:t>
            </a:r>
          </a:p>
        </p:txBody>
      </p:sp>
      <p:pic>
        <p:nvPicPr>
          <p:cNvPr id="124" name="Shape 124"/>
          <p:cNvPicPr preferRelativeResize="0"/>
          <p:nvPr/>
        </p:nvPicPr>
        <p:blipFill>
          <a:blip r:embed="rId4">
            <a:alphaModFix/>
          </a:blip>
          <a:stretch>
            <a:fillRect/>
          </a:stretch>
        </p:blipFill>
        <p:spPr>
          <a:xfrm>
            <a:off x="1400175" y="2873250"/>
            <a:ext cx="6343650" cy="3200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512" name="Shape 512"/>
        <p:cNvGrpSpPr/>
        <p:nvPr/>
      </p:nvGrpSpPr>
      <p:grpSpPr>
        <a:xfrm>
          <a:off x="0" y="0"/>
          <a:ext cx="0" cy="0"/>
          <a:chOff x="0" y="0"/>
          <a:chExt cx="0" cy="0"/>
        </a:xfrm>
      </p:grpSpPr>
      <p:sp>
        <p:nvSpPr>
          <p:cNvPr id="513" name="Shape 513"/>
          <p:cNvSpPr txBox="1"/>
          <p:nvPr>
            <p:ph type="title"/>
          </p:nvPr>
        </p:nvSpPr>
        <p:spPr>
          <a:xfrm>
            <a:off x="1060450" y="1984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Who uses OSGi</a:t>
            </a:r>
          </a:p>
        </p:txBody>
      </p:sp>
      <p:sp>
        <p:nvSpPr>
          <p:cNvPr id="514" name="Shape 514"/>
          <p:cNvSpPr txBox="1"/>
          <p:nvPr>
            <p:ph idx="1" type="body"/>
          </p:nvPr>
        </p:nvSpPr>
        <p:spPr>
          <a:xfrm>
            <a:off x="808750" y="1728550"/>
            <a:ext cx="7878000" cy="4237800"/>
          </a:xfrm>
          <a:prstGeom prst="rect">
            <a:avLst/>
          </a:prstGeom>
          <a:noFill/>
          <a:ln>
            <a:noFill/>
          </a:ln>
        </p:spPr>
        <p:txBody>
          <a:bodyPr anchorCtr="0" anchor="t" bIns="45700" lIns="91425" rIns="91425" tIns="45700">
            <a:noAutofit/>
          </a:bodyPr>
          <a:lstStyle/>
          <a:p>
            <a:pPr indent="0" lvl="0" marL="0" rtl="0">
              <a:lnSpc>
                <a:spcPct val="106363"/>
              </a:lnSpc>
              <a:spcBef>
                <a:spcPts val="0"/>
              </a:spcBef>
              <a:buNone/>
            </a:pPr>
            <a:r>
              <a:t/>
            </a:r>
            <a:endParaRPr/>
          </a:p>
          <a:p>
            <a:pPr indent="-228600" lvl="0" marL="457200" marR="0" rtl="0" algn="l">
              <a:lnSpc>
                <a:spcPct val="100000"/>
              </a:lnSpc>
              <a:spcBef>
                <a:spcPts val="560"/>
              </a:spcBef>
              <a:spcAft>
                <a:spcPts val="0"/>
              </a:spcAft>
            </a:pPr>
            <a:r>
              <a:rPr lang="en-US"/>
              <a:t>Eclipse</a:t>
            </a:r>
          </a:p>
          <a:p>
            <a:pPr indent="-228600" lvl="0" marL="457200" marR="0" rtl="0" algn="l">
              <a:lnSpc>
                <a:spcPct val="100000"/>
              </a:lnSpc>
              <a:spcBef>
                <a:spcPts val="560"/>
              </a:spcBef>
              <a:spcAft>
                <a:spcPts val="0"/>
              </a:spcAft>
            </a:pPr>
            <a:r>
              <a:rPr lang="en-US"/>
              <a:t>Liferay</a:t>
            </a:r>
          </a:p>
          <a:p>
            <a:pPr indent="-228600" lvl="0" marL="457200" marR="0" rtl="0" algn="l">
              <a:lnSpc>
                <a:spcPct val="100000"/>
              </a:lnSpc>
              <a:spcBef>
                <a:spcPts val="560"/>
              </a:spcBef>
              <a:spcAft>
                <a:spcPts val="0"/>
              </a:spcAft>
            </a:pPr>
            <a:r>
              <a:rPr lang="en-US"/>
              <a:t>Weblogic</a:t>
            </a:r>
          </a:p>
          <a:p>
            <a:pPr indent="-228600" lvl="0" marL="457200" marR="0" rtl="0" algn="l">
              <a:lnSpc>
                <a:spcPct val="100000"/>
              </a:lnSpc>
              <a:spcBef>
                <a:spcPts val="560"/>
              </a:spcBef>
              <a:spcAft>
                <a:spcPts val="0"/>
              </a:spcAft>
            </a:pPr>
            <a:r>
              <a:rPr lang="en-US"/>
              <a:t>Glassfish</a:t>
            </a:r>
          </a:p>
          <a:p>
            <a:pPr indent="-228600" lvl="0" marL="457200" marR="0" rtl="0" algn="l">
              <a:lnSpc>
                <a:spcPct val="100000"/>
              </a:lnSpc>
              <a:spcBef>
                <a:spcPts val="560"/>
              </a:spcBef>
              <a:spcAft>
                <a:spcPts val="0"/>
              </a:spcAft>
            </a:pPr>
            <a:r>
              <a:rPr lang="en-US"/>
              <a:t>Websphere</a:t>
            </a:r>
          </a:p>
          <a:p>
            <a:pPr indent="-228600" lvl="0" marL="457200" marR="0" rtl="0" algn="l">
              <a:lnSpc>
                <a:spcPct val="100000"/>
              </a:lnSpc>
              <a:spcBef>
                <a:spcPts val="560"/>
              </a:spcBef>
              <a:spcAft>
                <a:spcPts val="0"/>
              </a:spcAft>
            </a:pPr>
            <a:r>
              <a:rPr lang="en-US"/>
              <a:t>JBoss</a:t>
            </a:r>
          </a:p>
          <a:p>
            <a:pPr indent="-228600" lvl="0" marL="457200" marR="0" rtl="0" algn="l">
              <a:lnSpc>
                <a:spcPct val="100000"/>
              </a:lnSpc>
              <a:spcBef>
                <a:spcPts val="560"/>
              </a:spcBef>
              <a:spcAft>
                <a:spcPts val="0"/>
              </a:spcAft>
            </a:pPr>
            <a:r>
              <a:rPr lang="en-US"/>
              <a:t>Jonas</a:t>
            </a:r>
          </a:p>
          <a:p>
            <a:pPr indent="-228600" lvl="0" marL="457200" marR="0" rtl="0" algn="l">
              <a:lnSpc>
                <a:spcPct val="100000"/>
              </a:lnSpc>
              <a:spcBef>
                <a:spcPts val="560"/>
              </a:spcBef>
              <a:spcAft>
                <a:spcPts val="0"/>
              </a:spcAft>
            </a:pPr>
            <a:r>
              <a:rPr lang="en-US"/>
              <a:t>...</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518" name="Shape 518"/>
        <p:cNvGrpSpPr/>
        <p:nvPr/>
      </p:nvGrpSpPr>
      <p:grpSpPr>
        <a:xfrm>
          <a:off x="0" y="0"/>
          <a:ext cx="0" cy="0"/>
          <a:chOff x="0" y="0"/>
          <a:chExt cx="0" cy="0"/>
        </a:xfrm>
      </p:grpSpPr>
      <p:sp>
        <p:nvSpPr>
          <p:cNvPr id="519" name="Shape 519"/>
          <p:cNvSpPr txBox="1"/>
          <p:nvPr/>
        </p:nvSpPr>
        <p:spPr>
          <a:xfrm>
            <a:off x="579950" y="4317325"/>
            <a:ext cx="7990200" cy="1804200"/>
          </a:xfrm>
          <a:prstGeom prst="rect">
            <a:avLst/>
          </a:prstGeom>
          <a:noFill/>
          <a:ln>
            <a:noFill/>
          </a:ln>
        </p:spPr>
        <p:txBody>
          <a:bodyPr anchorCtr="0" anchor="t" bIns="91425" lIns="91425" rIns="91425" tIns="91425">
            <a:noAutofit/>
          </a:bodyPr>
          <a:lstStyle/>
          <a:p>
            <a:pPr lvl="0">
              <a:spcBef>
                <a:spcPts val="0"/>
              </a:spcBef>
              <a:buNone/>
            </a:pPr>
            <a:r>
              <a:rPr lang="en-US"/>
              <a:t>Now we have an activity prepared, so I will answer questions later.</a:t>
            </a:r>
          </a:p>
          <a:p>
            <a:pPr lvl="0">
              <a:spcBef>
                <a:spcPts val="0"/>
              </a:spcBef>
              <a:buNone/>
            </a:pPr>
            <a:r>
              <a:t/>
            </a:r>
            <a:endParaRPr/>
          </a:p>
          <a:p>
            <a:pPr lvl="0">
              <a:spcBef>
                <a:spcPts val="0"/>
              </a:spcBef>
              <a:buNone/>
            </a:pPr>
            <a:r>
              <a:rPr lang="en-US"/>
              <a:t>I’ll be happy to answer them during any of the breaks (I’ll be around) eating some pizza and chilling out.</a:t>
            </a:r>
          </a:p>
          <a:p>
            <a:pPr lvl="0">
              <a:spcBef>
                <a:spcPts val="0"/>
              </a:spcBef>
              <a:buNone/>
            </a:pPr>
            <a:r>
              <a:t/>
            </a:r>
            <a:endParaRPr/>
          </a:p>
          <a:p>
            <a:pPr lvl="0">
              <a:spcBef>
                <a:spcPts val="0"/>
              </a:spcBef>
              <a:buNone/>
            </a:pPr>
            <a:r>
              <a:rPr lang="en-US"/>
              <a:t>Email will work as well:</a:t>
            </a:r>
            <a:r>
              <a:rPr lang="en-US">
                <a:solidFill>
                  <a:schemeClr val="dk1"/>
                </a:solidFill>
              </a:rPr>
              <a:t> </a:t>
            </a:r>
            <a:r>
              <a:rPr lang="en-US" u="sng">
                <a:solidFill>
                  <a:schemeClr val="hlink"/>
                </a:solidFill>
                <a:hlinkClick r:id="rId4"/>
              </a:rPr>
              <a:t>carlos.hernandez@liferay.com</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523" name="Shape 523"/>
        <p:cNvGrpSpPr/>
        <p:nvPr/>
      </p:nvGrpSpPr>
      <p:grpSpPr>
        <a:xfrm>
          <a:off x="0" y="0"/>
          <a:ext cx="0" cy="0"/>
          <a:chOff x="0" y="0"/>
          <a:chExt cx="0" cy="0"/>
        </a:xfrm>
      </p:grpSpPr>
      <p:sp>
        <p:nvSpPr>
          <p:cNvPr id="524" name="Shape 524"/>
          <p:cNvSpPr txBox="1"/>
          <p:nvPr>
            <p:ph type="title"/>
          </p:nvPr>
        </p:nvSpPr>
        <p:spPr>
          <a:xfrm>
            <a:off x="1060450" y="1984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Beer?</a:t>
            </a:r>
          </a:p>
        </p:txBody>
      </p:sp>
      <p:sp>
        <p:nvSpPr>
          <p:cNvPr id="525" name="Shape 525"/>
          <p:cNvSpPr txBox="1"/>
          <p:nvPr>
            <p:ph idx="1" type="body"/>
          </p:nvPr>
        </p:nvSpPr>
        <p:spPr>
          <a:xfrm>
            <a:off x="852850" y="1644125"/>
            <a:ext cx="7878000" cy="4237800"/>
          </a:xfrm>
          <a:prstGeom prst="rect">
            <a:avLst/>
          </a:prstGeom>
          <a:noFill/>
          <a:ln>
            <a:noFill/>
          </a:ln>
        </p:spPr>
        <p:txBody>
          <a:bodyPr anchorCtr="0" anchor="t" bIns="45700" lIns="91425" rIns="91425" tIns="45700">
            <a:noAutofit/>
          </a:bodyPr>
          <a:lstStyle/>
          <a:p>
            <a:pPr indent="0" lvl="0" marL="0" rtl="0">
              <a:lnSpc>
                <a:spcPct val="106363"/>
              </a:lnSpc>
              <a:spcBef>
                <a:spcPts val="0"/>
              </a:spcBef>
              <a:buNone/>
            </a:pPr>
            <a:r>
              <a:t/>
            </a:r>
            <a:endParaRPr sz="1200">
              <a:solidFill>
                <a:srgbClr val="222222"/>
              </a:solidFill>
              <a:highlight>
                <a:srgbClr val="FFFFFF"/>
              </a:highlight>
              <a:latin typeface="Arial"/>
              <a:ea typeface="Arial"/>
              <a:cs typeface="Arial"/>
              <a:sym typeface="Arial"/>
            </a:endParaRPr>
          </a:p>
          <a:p>
            <a:pPr indent="0" lvl="0" marL="0" rtl="0">
              <a:lnSpc>
                <a:spcPct val="106363"/>
              </a:lnSpc>
              <a:spcBef>
                <a:spcPts val="0"/>
              </a:spcBef>
              <a:buNone/>
            </a:pPr>
            <a:r>
              <a:t/>
            </a:r>
            <a:endParaRPr sz="1200">
              <a:solidFill>
                <a:srgbClr val="222222"/>
              </a:solidFill>
              <a:highlight>
                <a:srgbClr val="FFFFFF"/>
              </a:highlight>
              <a:latin typeface="Arial"/>
              <a:ea typeface="Arial"/>
              <a:cs typeface="Arial"/>
              <a:sym typeface="Arial"/>
            </a:endParaRPr>
          </a:p>
          <a:p>
            <a:pPr indent="0" lvl="0" marL="0" rtl="0">
              <a:lnSpc>
                <a:spcPct val="106363"/>
              </a:lnSpc>
              <a:spcBef>
                <a:spcPts val="0"/>
              </a:spcBef>
              <a:buNone/>
            </a:pPr>
            <a:r>
              <a:t/>
            </a:r>
            <a:endParaRPr sz="1200">
              <a:solidFill>
                <a:srgbClr val="222222"/>
              </a:solidFill>
              <a:highlight>
                <a:srgbClr val="FFFFFF"/>
              </a:highlight>
              <a:latin typeface="Arial"/>
              <a:ea typeface="Arial"/>
              <a:cs typeface="Arial"/>
              <a:sym typeface="Arial"/>
            </a:endParaRPr>
          </a:p>
          <a:p>
            <a:pPr indent="0" lvl="0" marL="0" marR="0" rtl="0" algn="l">
              <a:lnSpc>
                <a:spcPct val="100000"/>
              </a:lnSpc>
              <a:spcBef>
                <a:spcPts val="560"/>
              </a:spcBef>
              <a:spcAft>
                <a:spcPts val="0"/>
              </a:spcAft>
              <a:buNone/>
            </a:pPr>
            <a:r>
              <a:t/>
            </a:r>
            <a:endParaRPr/>
          </a:p>
        </p:txBody>
      </p:sp>
      <p:sp>
        <p:nvSpPr>
          <p:cNvPr id="526" name="Shape 526"/>
          <p:cNvSpPr txBox="1"/>
          <p:nvPr/>
        </p:nvSpPr>
        <p:spPr>
          <a:xfrm>
            <a:off x="156900" y="2056562"/>
            <a:ext cx="8830200" cy="990600"/>
          </a:xfrm>
          <a:prstGeom prst="rect">
            <a:avLst/>
          </a:prstGeom>
          <a:noFill/>
          <a:ln>
            <a:noFill/>
          </a:ln>
        </p:spPr>
        <p:txBody>
          <a:bodyPr anchorCtr="0" anchor="t" bIns="45700" lIns="91425" rIns="91425" tIns="45700">
            <a:noAutofit/>
          </a:bodyPr>
          <a:lstStyle/>
          <a:p>
            <a:pPr lvl="0" rtl="0" algn="ctr">
              <a:spcBef>
                <a:spcPts val="0"/>
              </a:spcBef>
              <a:buNone/>
            </a:pPr>
            <a:r>
              <a:rPr b="1" lang="en-US" sz="4400">
                <a:solidFill>
                  <a:srgbClr val="000000"/>
                </a:solidFill>
                <a:latin typeface="Calibri"/>
                <a:ea typeface="Calibri"/>
                <a:cs typeface="Calibri"/>
                <a:sym typeface="Calibri"/>
              </a:rPr>
              <a:t>Want a beer?</a:t>
            </a:r>
          </a:p>
          <a:p>
            <a:pPr lvl="0" rtl="0" algn="ctr">
              <a:spcBef>
                <a:spcPts val="0"/>
              </a:spcBef>
              <a:buNone/>
            </a:pPr>
            <a:r>
              <a:t/>
            </a:r>
            <a:endParaRPr b="1" sz="4400">
              <a:solidFill>
                <a:srgbClr val="000000"/>
              </a:solidFill>
              <a:latin typeface="Calibri"/>
              <a:ea typeface="Calibri"/>
              <a:cs typeface="Calibri"/>
              <a:sym typeface="Calibri"/>
            </a:endParaRPr>
          </a:p>
          <a:p>
            <a:pPr lvl="0" rtl="0" algn="ctr">
              <a:spcBef>
                <a:spcPts val="0"/>
              </a:spcBef>
              <a:buNone/>
            </a:pPr>
            <a:r>
              <a:t/>
            </a:r>
            <a:endParaRPr b="1" sz="1800">
              <a:solidFill>
                <a:srgbClr val="000000"/>
              </a:solidFill>
              <a:latin typeface="Calibri"/>
              <a:ea typeface="Calibri"/>
              <a:cs typeface="Calibri"/>
              <a:sym typeface="Calibri"/>
            </a:endParaRPr>
          </a:p>
        </p:txBody>
      </p:sp>
      <p:pic>
        <p:nvPicPr>
          <p:cNvPr descr="beer.png" id="527" name="Shape 527"/>
          <p:cNvPicPr preferRelativeResize="0"/>
          <p:nvPr/>
        </p:nvPicPr>
        <p:blipFill>
          <a:blip r:embed="rId4">
            <a:alphaModFix/>
          </a:blip>
          <a:stretch>
            <a:fillRect/>
          </a:stretch>
        </p:blipFill>
        <p:spPr>
          <a:xfrm>
            <a:off x="617750" y="2200850"/>
            <a:ext cx="2528252" cy="2081449"/>
          </a:xfrm>
          <a:prstGeom prst="rect">
            <a:avLst/>
          </a:prstGeom>
          <a:noFill/>
          <a:ln>
            <a:noFill/>
          </a:ln>
        </p:spPr>
      </p:pic>
      <p:pic>
        <p:nvPicPr>
          <p:cNvPr descr="beer.png" id="528" name="Shape 528"/>
          <p:cNvPicPr preferRelativeResize="0"/>
          <p:nvPr/>
        </p:nvPicPr>
        <p:blipFill>
          <a:blip r:embed="rId4">
            <a:alphaModFix/>
          </a:blip>
          <a:stretch>
            <a:fillRect/>
          </a:stretch>
        </p:blipFill>
        <p:spPr>
          <a:xfrm>
            <a:off x="4505975" y="2234825"/>
            <a:ext cx="2528252" cy="2081449"/>
          </a:xfrm>
          <a:prstGeom prst="rect">
            <a:avLst/>
          </a:prstGeom>
          <a:noFill/>
          <a:ln>
            <a:noFill/>
          </a:ln>
        </p:spPr>
      </p:pic>
      <p:pic>
        <p:nvPicPr>
          <p:cNvPr descr="beer.png" id="529" name="Shape 529"/>
          <p:cNvPicPr preferRelativeResize="0"/>
          <p:nvPr/>
        </p:nvPicPr>
        <p:blipFill>
          <a:blip r:embed="rId4">
            <a:alphaModFix/>
          </a:blip>
          <a:stretch>
            <a:fillRect/>
          </a:stretch>
        </p:blipFill>
        <p:spPr>
          <a:xfrm>
            <a:off x="3648325" y="2571875"/>
            <a:ext cx="2528252" cy="20814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28" name="Shape 128"/>
        <p:cNvGrpSpPr/>
        <p:nvPr/>
      </p:nvGrpSpPr>
      <p:grpSpPr>
        <a:xfrm>
          <a:off x="0" y="0"/>
          <a:ext cx="0" cy="0"/>
          <a:chOff x="0" y="0"/>
          <a:chExt cx="0" cy="0"/>
        </a:xfrm>
      </p:grpSpPr>
      <p:pic>
        <p:nvPicPr>
          <p:cNvPr id="129" name="Shape 129"/>
          <p:cNvPicPr preferRelativeResize="0"/>
          <p:nvPr/>
        </p:nvPicPr>
        <p:blipFill>
          <a:blip r:embed="rId4">
            <a:alphaModFix/>
          </a:blip>
          <a:stretch>
            <a:fillRect/>
          </a:stretch>
        </p:blipFill>
        <p:spPr>
          <a:xfrm>
            <a:off x="1060450" y="1202100"/>
            <a:ext cx="6699676" cy="5092024"/>
          </a:xfrm>
          <a:prstGeom prst="rect">
            <a:avLst/>
          </a:prstGeom>
          <a:noFill/>
          <a:ln>
            <a:noFill/>
          </a:ln>
        </p:spPr>
      </p:pic>
      <p:sp>
        <p:nvSpPr>
          <p:cNvPr id="130" name="Shape 130"/>
          <p:cNvSpPr txBox="1"/>
          <p:nvPr>
            <p:ph type="title"/>
          </p:nvPr>
        </p:nvSpPr>
        <p:spPr>
          <a:xfrm>
            <a:off x="1060450" y="1984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Pros/Cons of Modularity</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34" name="Shape 134"/>
        <p:cNvGrpSpPr/>
        <p:nvPr/>
      </p:nvGrpSpPr>
      <p:grpSpPr>
        <a:xfrm>
          <a:off x="0" y="0"/>
          <a:ext cx="0" cy="0"/>
          <a:chOff x="0" y="0"/>
          <a:chExt cx="0" cy="0"/>
        </a:xfrm>
      </p:grpSpPr>
      <p:sp>
        <p:nvSpPr>
          <p:cNvPr id="135" name="Shape 135"/>
          <p:cNvSpPr txBox="1"/>
          <p:nvPr>
            <p:ph type="title"/>
          </p:nvPr>
        </p:nvSpPr>
        <p:spPr>
          <a:xfrm>
            <a:off x="1060450" y="1984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OSGi (</a:t>
            </a:r>
            <a:r>
              <a:rPr lang="en-US" sz="2400">
                <a:solidFill>
                  <a:srgbClr val="FFFFFF"/>
                </a:solidFill>
              </a:rPr>
              <a:t>Open Services Gateway Iniciative</a:t>
            </a:r>
            <a:r>
              <a:rPr lang="en-US">
                <a:solidFill>
                  <a:srgbClr val="FFFFFF"/>
                </a:solidFill>
              </a:rPr>
              <a:t>)</a:t>
            </a:r>
          </a:p>
        </p:txBody>
      </p:sp>
      <p:pic>
        <p:nvPicPr>
          <p:cNvPr id="136" name="Shape 136"/>
          <p:cNvPicPr preferRelativeResize="0"/>
          <p:nvPr/>
        </p:nvPicPr>
        <p:blipFill>
          <a:blip r:embed="rId4">
            <a:alphaModFix/>
          </a:blip>
          <a:stretch>
            <a:fillRect/>
          </a:stretch>
        </p:blipFill>
        <p:spPr>
          <a:xfrm>
            <a:off x="1188787" y="2808850"/>
            <a:ext cx="1895475" cy="723900"/>
          </a:xfrm>
          <a:prstGeom prst="rect">
            <a:avLst/>
          </a:prstGeom>
          <a:noFill/>
          <a:ln>
            <a:noFill/>
          </a:ln>
        </p:spPr>
      </p:pic>
      <p:pic>
        <p:nvPicPr>
          <p:cNvPr id="137" name="Shape 137"/>
          <p:cNvPicPr preferRelativeResize="0"/>
          <p:nvPr/>
        </p:nvPicPr>
        <p:blipFill>
          <a:blip r:embed="rId5">
            <a:alphaModFix/>
          </a:blip>
          <a:stretch>
            <a:fillRect/>
          </a:stretch>
        </p:blipFill>
        <p:spPr>
          <a:xfrm>
            <a:off x="4343425" y="1797450"/>
            <a:ext cx="3411400" cy="3263075"/>
          </a:xfrm>
          <a:prstGeom prst="rect">
            <a:avLst/>
          </a:prstGeom>
          <a:noFill/>
          <a:ln>
            <a:noFill/>
          </a:ln>
        </p:spPr>
      </p:pic>
      <p:sp>
        <p:nvSpPr>
          <p:cNvPr id="138" name="Shape 138"/>
          <p:cNvSpPr txBox="1"/>
          <p:nvPr/>
        </p:nvSpPr>
        <p:spPr>
          <a:xfrm>
            <a:off x="0" y="1088450"/>
            <a:ext cx="7895400" cy="1250400"/>
          </a:xfrm>
          <a:prstGeom prst="rect">
            <a:avLst/>
          </a:prstGeom>
          <a:noFill/>
          <a:ln>
            <a:noFill/>
          </a:ln>
        </p:spPr>
        <p:txBody>
          <a:bodyPr anchorCtr="0" anchor="ctr" bIns="91425" lIns="91425" rIns="91425" tIns="91425">
            <a:noAutofit/>
          </a:bodyPr>
          <a:lstStyle/>
          <a:p>
            <a:pPr lvl="0" rtl="0">
              <a:spcBef>
                <a:spcPts val="0"/>
              </a:spcBef>
              <a:buNone/>
            </a:pPr>
            <a:r>
              <a:rPr b="1" lang="en-US" sz="2400">
                <a:solidFill>
                  <a:srgbClr val="555555"/>
                </a:solidFill>
                <a:highlight>
                  <a:srgbClr val="FFFFFF"/>
                </a:highlight>
              </a:rPr>
              <a:t>S</a:t>
            </a:r>
            <a:r>
              <a:rPr b="1" lang="en-US" sz="2400">
                <a:solidFill>
                  <a:srgbClr val="555555"/>
                </a:solidFill>
                <a:highlight>
                  <a:srgbClr val="FFFFFF"/>
                </a:highlight>
              </a:rPr>
              <a:t>et of </a:t>
            </a:r>
            <a:r>
              <a:rPr b="1" i="1" lang="en-US" sz="2400">
                <a:solidFill>
                  <a:srgbClr val="555555"/>
                </a:solidFill>
                <a:highlight>
                  <a:srgbClr val="FFFFFF"/>
                </a:highlight>
              </a:rPr>
              <a:t>specifications</a:t>
            </a:r>
            <a:r>
              <a:rPr b="1" lang="en-US" sz="2400">
                <a:solidFill>
                  <a:srgbClr val="555555"/>
                </a:solidFill>
                <a:highlight>
                  <a:srgbClr val="FFFFFF"/>
                </a:highlight>
              </a:rPr>
              <a:t> that define a dynamic component system for Java.</a:t>
            </a:r>
          </a:p>
        </p:txBody>
      </p:sp>
      <p:sp>
        <p:nvSpPr>
          <p:cNvPr id="139" name="Shape 139"/>
          <p:cNvSpPr txBox="1"/>
          <p:nvPr/>
        </p:nvSpPr>
        <p:spPr>
          <a:xfrm>
            <a:off x="92250" y="4774825"/>
            <a:ext cx="8959500" cy="1556400"/>
          </a:xfrm>
          <a:prstGeom prst="rect">
            <a:avLst/>
          </a:prstGeom>
          <a:noFill/>
          <a:ln>
            <a:noFill/>
          </a:ln>
        </p:spPr>
        <p:txBody>
          <a:bodyPr anchorCtr="0" anchor="ctr" bIns="91425" lIns="91425" rIns="91425" tIns="91425">
            <a:noAutofit/>
          </a:bodyPr>
          <a:lstStyle/>
          <a:p>
            <a:pPr lvl="0" rtl="0">
              <a:spcBef>
                <a:spcPts val="0"/>
              </a:spcBef>
              <a:buNone/>
            </a:pPr>
            <a:r>
              <a:rPr lang="en-US" sz="2400">
                <a:solidFill>
                  <a:srgbClr val="555555"/>
                </a:solidFill>
                <a:highlight>
                  <a:srgbClr val="FFFFFF"/>
                </a:highlight>
              </a:rPr>
              <a:t>H</a:t>
            </a:r>
            <a:r>
              <a:rPr lang="en-US" sz="2400">
                <a:solidFill>
                  <a:srgbClr val="555555"/>
                </a:solidFill>
                <a:highlight>
                  <a:srgbClr val="FFFFFF"/>
                </a:highlight>
              </a:rPr>
              <a:t>ide implementations from other components while communicating through </a:t>
            </a:r>
            <a:r>
              <a:rPr i="1" lang="en-US" sz="2400">
                <a:solidFill>
                  <a:srgbClr val="555555"/>
                </a:solidFill>
                <a:highlight>
                  <a:srgbClr val="FFFFFF"/>
                </a:highlight>
              </a:rPr>
              <a:t>services</a:t>
            </a:r>
            <a:r>
              <a:rPr lang="en-US" sz="2400">
                <a:solidFill>
                  <a:srgbClr val="555555"/>
                </a:solidFill>
                <a:highlight>
                  <a:srgbClr val="FFFFFF"/>
                </a:highlight>
              </a:rPr>
              <a: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143" name="Shape 143"/>
        <p:cNvGrpSpPr/>
        <p:nvPr/>
      </p:nvGrpSpPr>
      <p:grpSpPr>
        <a:xfrm>
          <a:off x="0" y="0"/>
          <a:ext cx="0" cy="0"/>
          <a:chOff x="0" y="0"/>
          <a:chExt cx="0" cy="0"/>
        </a:xfrm>
      </p:grpSpPr>
      <p:sp>
        <p:nvSpPr>
          <p:cNvPr id="144" name="Shape 144"/>
          <p:cNvSpPr txBox="1"/>
          <p:nvPr>
            <p:ph type="title"/>
          </p:nvPr>
        </p:nvSpPr>
        <p:spPr>
          <a:xfrm>
            <a:off x="1060450" y="198437"/>
            <a:ext cx="7626300" cy="7493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FFFFFF"/>
              </a:buClr>
              <a:buSzPct val="25000"/>
              <a:buFont typeface="Calibri"/>
              <a:buNone/>
            </a:pPr>
            <a:r>
              <a:rPr lang="en-US">
                <a:solidFill>
                  <a:srgbClr val="FFFFFF"/>
                </a:solidFill>
              </a:rPr>
              <a:t>OSGi (</a:t>
            </a:r>
            <a:r>
              <a:rPr lang="en-US" sz="2400">
                <a:solidFill>
                  <a:srgbClr val="FFFFFF"/>
                </a:solidFill>
              </a:rPr>
              <a:t>Open Services Gateway Iniciative</a:t>
            </a:r>
            <a:r>
              <a:rPr lang="en-US">
                <a:solidFill>
                  <a:srgbClr val="FFFFFF"/>
                </a:solidFill>
              </a:rPr>
              <a:t>)</a:t>
            </a:r>
          </a:p>
        </p:txBody>
      </p:sp>
      <p:sp>
        <p:nvSpPr>
          <p:cNvPr id="145" name="Shape 145"/>
          <p:cNvSpPr txBox="1"/>
          <p:nvPr/>
        </p:nvSpPr>
        <p:spPr>
          <a:xfrm>
            <a:off x="93600" y="1454450"/>
            <a:ext cx="8956800" cy="4234500"/>
          </a:xfrm>
          <a:prstGeom prst="rect">
            <a:avLst/>
          </a:prstGeom>
          <a:noFill/>
          <a:ln>
            <a:noFill/>
          </a:ln>
        </p:spPr>
        <p:txBody>
          <a:bodyPr anchorCtr="0" anchor="ctr" bIns="91425" lIns="91425" rIns="91425" tIns="91425">
            <a:noAutofit/>
          </a:bodyPr>
          <a:lstStyle/>
          <a:p>
            <a:pPr lvl="0" rtl="0">
              <a:lnSpc>
                <a:spcPct val="162500"/>
              </a:lnSpc>
              <a:spcBef>
                <a:spcPts val="0"/>
              </a:spcBef>
              <a:spcAft>
                <a:spcPts val="800"/>
              </a:spcAft>
              <a:buNone/>
            </a:pPr>
            <a:r>
              <a:rPr lang="en-US" sz="3000">
                <a:solidFill>
                  <a:srgbClr val="333333"/>
                </a:solidFill>
                <a:highlight>
                  <a:srgbClr val="FFFFFF"/>
                </a:highlight>
                <a:latin typeface="Helvetica Neue"/>
                <a:ea typeface="Helvetica Neue"/>
                <a:cs typeface="Helvetica Neue"/>
                <a:sym typeface="Helvetica Neue"/>
              </a:rPr>
              <a:t>T</a:t>
            </a:r>
            <a:r>
              <a:rPr lang="en-US" sz="3000">
                <a:solidFill>
                  <a:srgbClr val="333333"/>
                </a:solidFill>
                <a:highlight>
                  <a:srgbClr val="FFFFFF"/>
                </a:highlight>
                <a:latin typeface="Helvetica Neue"/>
                <a:ea typeface="Helvetica Neue"/>
                <a:cs typeface="Helvetica Neue"/>
                <a:sym typeface="Helvetica Neue"/>
              </a:rPr>
              <a:t>o be useful, the bundle needs to...</a:t>
            </a:r>
          </a:p>
          <a:p>
            <a:pPr indent="-342900" lvl="0" marL="647700" rtl="0">
              <a:lnSpc>
                <a:spcPct val="162500"/>
              </a:lnSpc>
              <a:spcBef>
                <a:spcPts val="0"/>
              </a:spcBef>
              <a:buClr>
                <a:srgbClr val="333333"/>
              </a:buClr>
              <a:buSzPct val="100000"/>
              <a:buFont typeface="Helvetica Neue"/>
            </a:pPr>
            <a:r>
              <a:rPr lang="en-US" sz="1800">
                <a:solidFill>
                  <a:srgbClr val="333333"/>
                </a:solidFill>
                <a:highlight>
                  <a:srgbClr val="FFFFFF"/>
                </a:highlight>
                <a:latin typeface="Helvetica Neue"/>
                <a:ea typeface="Helvetica Neue"/>
                <a:cs typeface="Helvetica Neue"/>
                <a:sym typeface="Helvetica Neue"/>
              </a:rPr>
              <a:t>Export one or more packages ( </a:t>
            </a:r>
            <a:r>
              <a:rPr lang="en-US" sz="1800">
                <a:solidFill>
                  <a:srgbClr val="C7254E"/>
                </a:solidFill>
                <a:highlight>
                  <a:srgbClr val="F9F2F4"/>
                </a:highlight>
                <a:latin typeface="Courier New"/>
                <a:ea typeface="Courier New"/>
                <a:cs typeface="Courier New"/>
                <a:sym typeface="Courier New"/>
              </a:rPr>
              <a:t>Export-Package</a:t>
            </a:r>
            <a:r>
              <a:rPr lang="en-US" sz="1800">
                <a:solidFill>
                  <a:srgbClr val="333333"/>
                </a:solidFill>
                <a:highlight>
                  <a:srgbClr val="FFFFFF"/>
                </a:highlight>
                <a:latin typeface="Helvetica Neue"/>
                <a:ea typeface="Helvetica Neue"/>
                <a:cs typeface="Helvetica Neue"/>
                <a:sym typeface="Helvetica Neue"/>
              </a:rPr>
              <a:t> header in the manifest).</a:t>
            </a:r>
          </a:p>
          <a:p>
            <a:pPr indent="-342900" lvl="0" marL="647700" rtl="0">
              <a:lnSpc>
                <a:spcPct val="162500"/>
              </a:lnSpc>
              <a:spcBef>
                <a:spcPts val="0"/>
              </a:spcBef>
              <a:buClr>
                <a:srgbClr val="333333"/>
              </a:buClr>
              <a:buSzPct val="100000"/>
              <a:buFont typeface="Helvetica Neue"/>
            </a:pPr>
            <a:r>
              <a:rPr lang="en-US" sz="1800">
                <a:solidFill>
                  <a:srgbClr val="333333"/>
                </a:solidFill>
                <a:highlight>
                  <a:srgbClr val="FFFFFF"/>
                </a:highlight>
                <a:latin typeface="Helvetica Neue"/>
                <a:ea typeface="Helvetica Neue"/>
                <a:cs typeface="Helvetica Neue"/>
                <a:sym typeface="Helvetica Neue"/>
              </a:rPr>
              <a:t>Publish one or more services. Services are the way that bundles talk to each other. </a:t>
            </a:r>
          </a:p>
          <a:p>
            <a:pPr indent="-342900" lvl="0" marL="647700" rtl="0">
              <a:lnSpc>
                <a:spcPct val="162500"/>
              </a:lnSpc>
              <a:spcBef>
                <a:spcPts val="0"/>
              </a:spcBef>
              <a:buClr>
                <a:srgbClr val="333333"/>
              </a:buClr>
              <a:buSzPct val="100000"/>
              <a:buFont typeface="Helvetica Neue"/>
            </a:pPr>
            <a:r>
              <a:rPr lang="en-US" sz="1800">
                <a:solidFill>
                  <a:srgbClr val="333333"/>
                </a:solidFill>
                <a:highlight>
                  <a:srgbClr val="FFFFFF"/>
                </a:highlight>
                <a:latin typeface="Helvetica Neue"/>
                <a:ea typeface="Helvetica Neue"/>
                <a:cs typeface="Helvetica Neue"/>
                <a:sym typeface="Helvetica Neue"/>
              </a:rPr>
              <a:t>Just do something. For that, the bundle needs to have a bundle activator.</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S - Template 2015 4x3">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